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6.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7" r:id="rId5"/>
    <p:sldId id="275" r:id="rId6"/>
    <p:sldId id="266" r:id="rId7"/>
    <p:sldId id="265" r:id="rId8"/>
    <p:sldId id="273" r:id="rId9"/>
    <p:sldId id="272" r:id="rId10"/>
    <p:sldId id="264" r:id="rId11"/>
    <p:sldId id="268" r:id="rId12"/>
    <p:sldId id="269" r:id="rId13"/>
    <p:sldId id="270" r:id="rId14"/>
    <p:sldId id="271" r:id="rId15"/>
    <p:sldId id="274" r:id="rId1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3333"/>
    <a:srgbClr val="DDDDDD"/>
    <a:srgbClr val="3D3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p:scale>
          <a:sx n="80" d="100"/>
          <a:sy n="80" d="100"/>
        </p:scale>
        <p:origin x="782" y="182"/>
      </p:cViewPr>
      <p:guideLst/>
    </p:cSldViewPr>
  </p:slideViewPr>
  <p:notesTextViewPr>
    <p:cViewPr>
      <p:scale>
        <a:sx n="1" d="1"/>
        <a:sy n="1" d="1"/>
      </p:scale>
      <p:origin x="0" y="0"/>
    </p:cViewPr>
  </p:notesTextViewPr>
  <p:notesViewPr>
    <p:cSldViewPr>
      <p:cViewPr varScale="1">
        <p:scale>
          <a:sx n="46" d="100"/>
          <a:sy n="46" d="100"/>
        </p:scale>
        <p:origin x="882"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5590047-4D0B-4D1F-BE30-3966494540C0}" type="datetime1">
              <a:rPr lang="es-ES" smtClean="0"/>
              <a:t>27/04/2023</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ECB32D8-F2D2-4D01-80A9-88F3B128AE75}" type="slidenum">
              <a:rPr lang="es-ES" smtClean="0"/>
              <a:t>‹Nº›</a:t>
            </a:fld>
            <a:endParaRPr lang="es-ES" dirty="0"/>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D644419-2C99-4179-8267-85A44B07D997}" type="datetime1">
              <a:rPr lang="es-ES" noProof="0" smtClean="0"/>
              <a:t>27/04/2023</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5C1D8F7-2BDD-4C56-98AF-2E212EF349F3}" type="slidenum">
              <a:rPr lang="es-ES" noProof="0" smtClean="0"/>
              <a:t>‹Nº›</a:t>
            </a:fld>
            <a:endParaRPr lang="es-ES" noProof="0" dirty="0"/>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1</a:t>
            </a:fld>
            <a:endParaRPr lang="es-ES" dirty="0"/>
          </a:p>
        </p:txBody>
      </p:sp>
    </p:spTree>
    <p:extLst>
      <p:ext uri="{BB962C8B-B14F-4D97-AF65-F5344CB8AC3E}">
        <p14:creationId xmlns:p14="http://schemas.microsoft.com/office/powerpoint/2010/main" val="2430701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10</a:t>
            </a:fld>
            <a:endParaRPr lang="es-ES" dirty="0"/>
          </a:p>
        </p:txBody>
      </p:sp>
    </p:spTree>
    <p:extLst>
      <p:ext uri="{BB962C8B-B14F-4D97-AF65-F5344CB8AC3E}">
        <p14:creationId xmlns:p14="http://schemas.microsoft.com/office/powerpoint/2010/main" val="267263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11</a:t>
            </a:fld>
            <a:endParaRPr lang="es-ES" dirty="0"/>
          </a:p>
        </p:txBody>
      </p:sp>
    </p:spTree>
    <p:extLst>
      <p:ext uri="{BB962C8B-B14F-4D97-AF65-F5344CB8AC3E}">
        <p14:creationId xmlns:p14="http://schemas.microsoft.com/office/powerpoint/2010/main" val="210321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12</a:t>
            </a:fld>
            <a:endParaRPr lang="es-ES" dirty="0"/>
          </a:p>
        </p:txBody>
      </p:sp>
    </p:spTree>
    <p:extLst>
      <p:ext uri="{BB962C8B-B14F-4D97-AF65-F5344CB8AC3E}">
        <p14:creationId xmlns:p14="http://schemas.microsoft.com/office/powerpoint/2010/main" val="1221780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2</a:t>
            </a:fld>
            <a:endParaRPr lang="es-ES" dirty="0"/>
          </a:p>
        </p:txBody>
      </p:sp>
    </p:spTree>
    <p:extLst>
      <p:ext uri="{BB962C8B-B14F-4D97-AF65-F5344CB8AC3E}">
        <p14:creationId xmlns:p14="http://schemas.microsoft.com/office/powerpoint/2010/main" val="3382657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3</a:t>
            </a:fld>
            <a:endParaRPr lang="es-ES" dirty="0"/>
          </a:p>
        </p:txBody>
      </p:sp>
    </p:spTree>
    <p:extLst>
      <p:ext uri="{BB962C8B-B14F-4D97-AF65-F5344CB8AC3E}">
        <p14:creationId xmlns:p14="http://schemas.microsoft.com/office/powerpoint/2010/main" val="262895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4</a:t>
            </a:fld>
            <a:endParaRPr lang="es-ES" dirty="0"/>
          </a:p>
        </p:txBody>
      </p:sp>
    </p:spTree>
    <p:extLst>
      <p:ext uri="{BB962C8B-B14F-4D97-AF65-F5344CB8AC3E}">
        <p14:creationId xmlns:p14="http://schemas.microsoft.com/office/powerpoint/2010/main" val="170599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5</a:t>
            </a:fld>
            <a:endParaRPr lang="es-ES" dirty="0"/>
          </a:p>
        </p:txBody>
      </p:sp>
    </p:spTree>
    <p:extLst>
      <p:ext uri="{BB962C8B-B14F-4D97-AF65-F5344CB8AC3E}">
        <p14:creationId xmlns:p14="http://schemas.microsoft.com/office/powerpoint/2010/main" val="3359982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6</a:t>
            </a:fld>
            <a:endParaRPr lang="es-ES" dirty="0"/>
          </a:p>
        </p:txBody>
      </p:sp>
    </p:spTree>
    <p:extLst>
      <p:ext uri="{BB962C8B-B14F-4D97-AF65-F5344CB8AC3E}">
        <p14:creationId xmlns:p14="http://schemas.microsoft.com/office/powerpoint/2010/main" val="3369961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7</a:t>
            </a:fld>
            <a:endParaRPr lang="es-ES" dirty="0"/>
          </a:p>
        </p:txBody>
      </p:sp>
    </p:spTree>
    <p:extLst>
      <p:ext uri="{BB962C8B-B14F-4D97-AF65-F5344CB8AC3E}">
        <p14:creationId xmlns:p14="http://schemas.microsoft.com/office/powerpoint/2010/main" val="387697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8</a:t>
            </a:fld>
            <a:endParaRPr lang="es-ES" dirty="0"/>
          </a:p>
        </p:txBody>
      </p:sp>
    </p:spTree>
    <p:extLst>
      <p:ext uri="{BB962C8B-B14F-4D97-AF65-F5344CB8AC3E}">
        <p14:creationId xmlns:p14="http://schemas.microsoft.com/office/powerpoint/2010/main" val="1181277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5C1D8F7-2BDD-4C56-98AF-2E212EF349F3}" type="slidenum">
              <a:rPr lang="es-ES" smtClean="0"/>
              <a:t>9</a:t>
            </a:fld>
            <a:endParaRPr lang="es-ES" dirty="0"/>
          </a:p>
        </p:txBody>
      </p:sp>
    </p:spTree>
    <p:extLst>
      <p:ext uri="{BB962C8B-B14F-4D97-AF65-F5344CB8AC3E}">
        <p14:creationId xmlns:p14="http://schemas.microsoft.com/office/powerpoint/2010/main" val="3372349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638800" y="304801"/>
            <a:ext cx="5486400" cy="2514599"/>
          </a:xfrm>
        </p:spPr>
        <p:txBody>
          <a:bodyPr rtlCol="0" anchor="b">
            <a:normAutofit/>
          </a:bodyPr>
          <a:lstStyle>
            <a:lvl1pPr algn="l">
              <a:lnSpc>
                <a:spcPct val="90000"/>
              </a:lnSpc>
              <a:defRPr sz="5400" spc="-90" baseline="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5638800" y="2895600"/>
            <a:ext cx="5486400" cy="914400"/>
          </a:xfrm>
        </p:spPr>
        <p:txBody>
          <a:bodyPr rtlCol="0"/>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texto vertical 2"/>
          <p:cNvSpPr>
            <a:spLocks noGrp="1"/>
          </p:cNvSpPr>
          <p:nvPr>
            <p:ph type="body" orient="vert" idx="1"/>
          </p:nvPr>
        </p:nvSpPr>
        <p:spPr/>
        <p:txBody>
          <a:bodyPr vert="eaVert"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4" name="Marcador de fecha 3"/>
          <p:cNvSpPr>
            <a:spLocks noGrp="1"/>
          </p:cNvSpPr>
          <p:nvPr>
            <p:ph type="dt" sz="half" idx="10"/>
          </p:nvPr>
        </p:nvSpPr>
        <p:spPr/>
        <p:txBody>
          <a:bodyPr rtlCol="0"/>
          <a:lstStyle/>
          <a:p>
            <a:pPr rtl="0"/>
            <a:fld id="{1A5E1D0B-4E78-487E-906E-17D1104142E9}" type="datetime1">
              <a:rPr lang="es-ES" noProof="0" smtClean="0"/>
              <a:t>27/04/2023</a:t>
            </a:fld>
            <a:endParaRPr lang="es-ES" noProof="0" dirty="0"/>
          </a:p>
        </p:txBody>
      </p:sp>
      <p:sp>
        <p:nvSpPr>
          <p:cNvPr id="6" name="Marcador de número de diapositiva 5"/>
          <p:cNvSpPr>
            <a:spLocks noGrp="1"/>
          </p:cNvSpPr>
          <p:nvPr>
            <p:ph type="sldNum" sz="quarter" idx="12"/>
          </p:nvPr>
        </p:nvSpPr>
        <p:spPr/>
        <p:txBody>
          <a:bodyPr rtlCol="0"/>
          <a:lstStyle/>
          <a:p>
            <a:pPr rtl="0"/>
            <a:fld id="{F9043838-BFF5-400C-B067-3DF4A5F395D6}" type="slidenum">
              <a:rPr lang="es-ES" noProof="0" smtClean="0"/>
              <a:t>‹Nº›</a:t>
            </a:fld>
            <a:endParaRPr lang="es-ES" noProof="0" dirty="0"/>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296400" y="365125"/>
            <a:ext cx="1828800" cy="5654675"/>
          </a:xfrm>
        </p:spPr>
        <p:txBody>
          <a:bodyPr vert="eaVert" rtlCol="0"/>
          <a:lstStyle/>
          <a:p>
            <a:pPr rtl="0"/>
            <a:r>
              <a:rPr lang="es-ES" noProof="0"/>
              <a:t>Haga clic para modificar el estilo de título del patrón</a:t>
            </a:r>
            <a:endParaRPr lang="es-ES" noProof="0" dirty="0"/>
          </a:p>
        </p:txBody>
      </p:sp>
      <p:sp>
        <p:nvSpPr>
          <p:cNvPr id="3" name="Marcador de texto vertical 2"/>
          <p:cNvSpPr>
            <a:spLocks noGrp="1"/>
          </p:cNvSpPr>
          <p:nvPr>
            <p:ph type="body" orient="vert" idx="1"/>
          </p:nvPr>
        </p:nvSpPr>
        <p:spPr>
          <a:xfrm>
            <a:off x="1066800" y="365125"/>
            <a:ext cx="8001000" cy="5654675"/>
          </a:xfrm>
        </p:spPr>
        <p:txBody>
          <a:bodyPr vert="eaVert"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4" name="Marcador de fecha 3"/>
          <p:cNvSpPr>
            <a:spLocks noGrp="1"/>
          </p:cNvSpPr>
          <p:nvPr>
            <p:ph type="dt" sz="half" idx="10"/>
          </p:nvPr>
        </p:nvSpPr>
        <p:spPr/>
        <p:txBody>
          <a:bodyPr rtlCol="0"/>
          <a:lstStyle/>
          <a:p>
            <a:pPr rtl="0"/>
            <a:fld id="{6FBAE25F-30D8-40FB-B765-EBDE88409134}" type="datetime1">
              <a:rPr lang="es-ES" noProof="0" smtClean="0"/>
              <a:t>27/04/2023</a:t>
            </a:fld>
            <a:endParaRPr lang="es-ES" noProof="0" dirty="0"/>
          </a:p>
        </p:txBody>
      </p:sp>
      <p:sp>
        <p:nvSpPr>
          <p:cNvPr id="6" name="Marcador de número de diapositiva 5"/>
          <p:cNvSpPr>
            <a:spLocks noGrp="1"/>
          </p:cNvSpPr>
          <p:nvPr>
            <p:ph type="sldNum" sz="quarter" idx="12"/>
          </p:nvPr>
        </p:nvSpPr>
        <p:spPr/>
        <p:txBody>
          <a:bodyPr rtlCol="0"/>
          <a:lstStyle/>
          <a:p>
            <a:pPr rtl="0"/>
            <a:fld id="{F9043838-BFF5-400C-B067-3DF4A5F395D6}" type="slidenum">
              <a:rPr lang="es-ES" noProof="0" smtClean="0"/>
              <a:t>‹Nº›</a:t>
            </a:fld>
            <a:endParaRPr lang="es-ES" noProof="0" dirty="0"/>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idx="1"/>
          </p:nvPr>
        </p:nvSpPr>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4" name="Marcador de fecha 3"/>
          <p:cNvSpPr>
            <a:spLocks noGrp="1"/>
          </p:cNvSpPr>
          <p:nvPr>
            <p:ph type="dt" sz="half" idx="10"/>
          </p:nvPr>
        </p:nvSpPr>
        <p:spPr/>
        <p:txBody>
          <a:bodyPr rtlCol="0"/>
          <a:lstStyle/>
          <a:p>
            <a:pPr rtl="0"/>
            <a:fld id="{F2907D26-14CE-47B4-8FC7-712629BF034E}" type="datetime1">
              <a:rPr lang="es-ES" noProof="0" smtClean="0"/>
              <a:t>27/04/2023</a:t>
            </a:fld>
            <a:endParaRPr lang="es-ES" noProof="0" dirty="0"/>
          </a:p>
        </p:txBody>
      </p:sp>
      <p:sp>
        <p:nvSpPr>
          <p:cNvPr id="6" name="Marcador de número de diapositiva 5"/>
          <p:cNvSpPr>
            <a:spLocks noGrp="1"/>
          </p:cNvSpPr>
          <p:nvPr>
            <p:ph type="sldNum" sz="quarter" idx="12"/>
          </p:nvPr>
        </p:nvSpPr>
        <p:spPr/>
        <p:txBody>
          <a:bodyPr rtlCol="0"/>
          <a:lstStyle/>
          <a:p>
            <a:pPr rtl="0"/>
            <a:fld id="{F9043838-BFF5-400C-B067-3DF4A5F395D6}" type="slidenum">
              <a:rPr lang="es-ES" noProof="0" smtClean="0"/>
              <a:t>‹Nº›</a:t>
            </a:fld>
            <a:endParaRPr lang="es-ES" noProof="0" dirty="0"/>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060450" y="1676401"/>
            <a:ext cx="10058400" cy="1752600"/>
          </a:xfrm>
        </p:spPr>
        <p:txBody>
          <a:bodyPr rtlCol="0" anchor="b">
            <a:normAutofit/>
          </a:bodyPr>
          <a:lstStyle>
            <a:lvl1pPr>
              <a:defRPr sz="4800"/>
            </a:lvl1pPr>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60450" y="3581400"/>
            <a:ext cx="10058400" cy="1143000"/>
          </a:xfrm>
        </p:spPr>
        <p:txBody>
          <a:bodyPr rtlCol="0"/>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el estilo de texto del patrón</a:t>
            </a:r>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4" name="Marcador de fecha 3"/>
          <p:cNvSpPr>
            <a:spLocks noGrp="1"/>
          </p:cNvSpPr>
          <p:nvPr>
            <p:ph type="dt" sz="half" idx="10"/>
          </p:nvPr>
        </p:nvSpPr>
        <p:spPr/>
        <p:txBody>
          <a:bodyPr rtlCol="0"/>
          <a:lstStyle/>
          <a:p>
            <a:pPr rtl="0"/>
            <a:fld id="{5B040838-48B9-47D7-8693-5C5BE891D8FD}" type="datetime1">
              <a:rPr lang="es-ES" noProof="0" smtClean="0"/>
              <a:t>27/04/2023</a:t>
            </a:fld>
            <a:endParaRPr lang="es-ES" noProof="0" dirty="0"/>
          </a:p>
        </p:txBody>
      </p:sp>
      <p:sp>
        <p:nvSpPr>
          <p:cNvPr id="6" name="Marcador de número de diapositiva 5"/>
          <p:cNvSpPr>
            <a:spLocks noGrp="1"/>
          </p:cNvSpPr>
          <p:nvPr>
            <p:ph type="sldNum" sz="quarter" idx="12"/>
          </p:nvPr>
        </p:nvSpPr>
        <p:spPr/>
        <p:txBody>
          <a:bodyPr rtlCol="0"/>
          <a:lstStyle/>
          <a:p>
            <a:pPr rtl="0"/>
            <a:fld id="{F9043838-BFF5-400C-B067-3DF4A5F395D6}" type="slidenum">
              <a:rPr lang="es-ES" noProof="0" smtClean="0"/>
              <a:t>‹Nº›</a:t>
            </a:fld>
            <a:endParaRPr lang="es-ES" noProof="0" dirty="0"/>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1066800" y="1676401"/>
            <a:ext cx="4846320" cy="4343400"/>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contenido 3"/>
          <p:cNvSpPr>
            <a:spLocks noGrp="1"/>
          </p:cNvSpPr>
          <p:nvPr>
            <p:ph sz="half" idx="2"/>
          </p:nvPr>
        </p:nvSpPr>
        <p:spPr>
          <a:xfrm>
            <a:off x="6278880" y="1676401"/>
            <a:ext cx="4846320" cy="4343400"/>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Agregar un pie de página</a:t>
            </a:r>
          </a:p>
        </p:txBody>
      </p:sp>
      <p:sp>
        <p:nvSpPr>
          <p:cNvPr id="5" name="Marcador de fecha 4"/>
          <p:cNvSpPr>
            <a:spLocks noGrp="1"/>
          </p:cNvSpPr>
          <p:nvPr>
            <p:ph type="dt" sz="half" idx="10"/>
          </p:nvPr>
        </p:nvSpPr>
        <p:spPr/>
        <p:txBody>
          <a:bodyPr rtlCol="0"/>
          <a:lstStyle/>
          <a:p>
            <a:pPr rtl="0"/>
            <a:fld id="{90D6D12F-E617-461A-8558-DBAEF7C79B5E}" type="datetime1">
              <a:rPr lang="es-ES" noProof="0" smtClean="0"/>
              <a:t>27/04/2023</a:t>
            </a:fld>
            <a:endParaRPr lang="es-ES" noProof="0" dirty="0"/>
          </a:p>
        </p:txBody>
      </p:sp>
      <p:sp>
        <p:nvSpPr>
          <p:cNvPr id="7" name="Marcador de número de diapositiva 6"/>
          <p:cNvSpPr>
            <a:spLocks noGrp="1"/>
          </p:cNvSpPr>
          <p:nvPr>
            <p:ph type="sldNum" sz="quarter" idx="12"/>
          </p:nvPr>
        </p:nvSpPr>
        <p:spPr/>
        <p:txBody>
          <a:bodyPr rtlCol="0"/>
          <a:lstStyle/>
          <a:p>
            <a:pPr rtl="0"/>
            <a:fld id="{F9043838-BFF5-400C-B067-3DF4A5F395D6}" type="slidenum">
              <a:rPr lang="es-ES" noProof="0" smtClean="0"/>
              <a:t>‹Nº›</a:t>
            </a:fld>
            <a:endParaRPr lang="es-ES" noProof="0" dirty="0"/>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66800" y="1681163"/>
            <a:ext cx="4846320" cy="823912"/>
          </a:xfrm>
        </p:spPr>
        <p:txBody>
          <a:bodyPr rtlCol="0"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el estilo de texto del patrón</a:t>
            </a:r>
          </a:p>
        </p:txBody>
      </p:sp>
      <p:sp>
        <p:nvSpPr>
          <p:cNvPr id="4" name="Marcador de contenido 3"/>
          <p:cNvSpPr>
            <a:spLocks noGrp="1"/>
          </p:cNvSpPr>
          <p:nvPr>
            <p:ph sz="half" idx="2"/>
          </p:nvPr>
        </p:nvSpPr>
        <p:spPr>
          <a:xfrm>
            <a:off x="1066800" y="2505075"/>
            <a:ext cx="4846320" cy="3514725"/>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texto 4"/>
          <p:cNvSpPr>
            <a:spLocks noGrp="1"/>
          </p:cNvSpPr>
          <p:nvPr>
            <p:ph type="body" sz="quarter" idx="3"/>
          </p:nvPr>
        </p:nvSpPr>
        <p:spPr>
          <a:xfrm>
            <a:off x="6278880" y="1681163"/>
            <a:ext cx="4846320" cy="823912"/>
          </a:xfrm>
        </p:spPr>
        <p:txBody>
          <a:bodyPr rtlCol="0"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el estilo de texto del patrón</a:t>
            </a:r>
          </a:p>
        </p:txBody>
      </p:sp>
      <p:sp>
        <p:nvSpPr>
          <p:cNvPr id="6" name="Marcador de contenido 5"/>
          <p:cNvSpPr>
            <a:spLocks noGrp="1"/>
          </p:cNvSpPr>
          <p:nvPr>
            <p:ph sz="quarter" idx="4"/>
          </p:nvPr>
        </p:nvSpPr>
        <p:spPr>
          <a:xfrm>
            <a:off x="6278880" y="2505075"/>
            <a:ext cx="4846320" cy="3514725"/>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Marcador de pie de página 7"/>
          <p:cNvSpPr>
            <a:spLocks noGrp="1"/>
          </p:cNvSpPr>
          <p:nvPr>
            <p:ph type="ftr" sz="quarter" idx="11"/>
          </p:nvPr>
        </p:nvSpPr>
        <p:spPr/>
        <p:txBody>
          <a:bodyPr rtlCol="0"/>
          <a:lstStyle/>
          <a:p>
            <a:pPr rtl="0"/>
            <a:r>
              <a:rPr lang="es-ES" noProof="0" dirty="0"/>
              <a:t>Agregar un pie de página</a:t>
            </a:r>
          </a:p>
        </p:txBody>
      </p:sp>
      <p:sp>
        <p:nvSpPr>
          <p:cNvPr id="7" name="Marcador de fecha 6"/>
          <p:cNvSpPr>
            <a:spLocks noGrp="1"/>
          </p:cNvSpPr>
          <p:nvPr>
            <p:ph type="dt" sz="half" idx="10"/>
          </p:nvPr>
        </p:nvSpPr>
        <p:spPr/>
        <p:txBody>
          <a:bodyPr rtlCol="0"/>
          <a:lstStyle/>
          <a:p>
            <a:pPr rtl="0"/>
            <a:fld id="{CA13F359-E6D8-44AE-B68F-D23805A43F07}" type="datetime1">
              <a:rPr lang="es-ES" noProof="0" smtClean="0"/>
              <a:t>27/04/2023</a:t>
            </a:fld>
            <a:endParaRPr lang="es-ES" noProof="0" dirty="0"/>
          </a:p>
        </p:txBody>
      </p:sp>
      <p:sp>
        <p:nvSpPr>
          <p:cNvPr id="9" name="Marcador de número de diapositiva 8"/>
          <p:cNvSpPr>
            <a:spLocks noGrp="1"/>
          </p:cNvSpPr>
          <p:nvPr>
            <p:ph type="sldNum" sz="quarter" idx="12"/>
          </p:nvPr>
        </p:nvSpPr>
        <p:spPr/>
        <p:txBody>
          <a:bodyPr rtlCol="0"/>
          <a:lstStyle/>
          <a:p>
            <a:pPr rtl="0"/>
            <a:fld id="{F9043838-BFF5-400C-B067-3DF4A5F395D6}" type="slidenum">
              <a:rPr lang="es-ES" noProof="0" smtClean="0"/>
              <a:t>‹Nº›</a:t>
            </a:fld>
            <a:endParaRPr lang="es-ES" noProof="0" dirty="0"/>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Agregar un pie de página</a:t>
            </a:r>
          </a:p>
        </p:txBody>
      </p:sp>
      <p:sp>
        <p:nvSpPr>
          <p:cNvPr id="3" name="Marcador de fecha 2"/>
          <p:cNvSpPr>
            <a:spLocks noGrp="1"/>
          </p:cNvSpPr>
          <p:nvPr>
            <p:ph type="dt" sz="half" idx="10"/>
          </p:nvPr>
        </p:nvSpPr>
        <p:spPr/>
        <p:txBody>
          <a:bodyPr rtlCol="0"/>
          <a:lstStyle/>
          <a:p>
            <a:pPr rtl="0"/>
            <a:fld id="{020876FF-3C57-4FE9-ABC5-25EACC3E09D8}" type="datetime1">
              <a:rPr lang="es-ES" noProof="0" smtClean="0"/>
              <a:t>27/04/2023</a:t>
            </a:fld>
            <a:endParaRPr lang="es-ES" noProof="0" dirty="0"/>
          </a:p>
        </p:txBody>
      </p:sp>
      <p:sp>
        <p:nvSpPr>
          <p:cNvPr id="5" name="Marcador de número de diapositiva 4"/>
          <p:cNvSpPr>
            <a:spLocks noGrp="1"/>
          </p:cNvSpPr>
          <p:nvPr>
            <p:ph type="sldNum" sz="quarter" idx="12"/>
          </p:nvPr>
        </p:nvSpPr>
        <p:spPr/>
        <p:txBody>
          <a:bodyPr rtlCol="0"/>
          <a:lstStyle/>
          <a:p>
            <a:pPr rtl="0"/>
            <a:fld id="{F9043838-BFF5-400C-B067-3DF4A5F395D6}" type="slidenum">
              <a:rPr lang="es-ES" noProof="0" smtClean="0"/>
              <a:t>‹Nº›</a:t>
            </a:fld>
            <a:endParaRPr lang="es-ES" noProof="0" dirty="0"/>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rtlCol="0"/>
          <a:lstStyle/>
          <a:p>
            <a:pPr rtl="0"/>
            <a:r>
              <a:rPr lang="es-ES" noProof="0" dirty="0"/>
              <a:t>Agregar un pie de página</a:t>
            </a:r>
          </a:p>
        </p:txBody>
      </p:sp>
      <p:sp>
        <p:nvSpPr>
          <p:cNvPr id="2" name="Marcador de fecha 1"/>
          <p:cNvSpPr>
            <a:spLocks noGrp="1"/>
          </p:cNvSpPr>
          <p:nvPr>
            <p:ph type="dt" sz="half" idx="10"/>
          </p:nvPr>
        </p:nvSpPr>
        <p:spPr/>
        <p:txBody>
          <a:bodyPr rtlCol="0"/>
          <a:lstStyle/>
          <a:p>
            <a:pPr rtl="0"/>
            <a:fld id="{7C7BF1CC-BB62-493D-A481-BDDEA1B101A3}" type="datetime1">
              <a:rPr lang="es-ES" noProof="0" smtClean="0"/>
              <a:t>27/04/2023</a:t>
            </a:fld>
            <a:endParaRPr lang="es-ES" noProof="0" dirty="0"/>
          </a:p>
        </p:txBody>
      </p:sp>
      <p:sp>
        <p:nvSpPr>
          <p:cNvPr id="4" name="Marcador de número de diapositiva 3"/>
          <p:cNvSpPr>
            <a:spLocks noGrp="1"/>
          </p:cNvSpPr>
          <p:nvPr>
            <p:ph type="sldNum" sz="quarter" idx="12"/>
          </p:nvPr>
        </p:nvSpPr>
        <p:spPr/>
        <p:txBody>
          <a:bodyPr rtlCol="0"/>
          <a:lstStyle/>
          <a:p>
            <a:pPr rtl="0"/>
            <a:fld id="{F9043838-BFF5-400C-B067-3DF4A5F395D6}" type="slidenum">
              <a:rPr lang="es-ES" noProof="0" smtClean="0"/>
              <a:t>‹Nº›</a:t>
            </a:fld>
            <a:endParaRPr lang="es-ES" noProof="0" dirty="0"/>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8" name="Rectángulo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a:xfrm>
            <a:off x="7924800" y="838200"/>
            <a:ext cx="3657600" cy="2133600"/>
          </a:xfrm>
        </p:spPr>
        <p:txBody>
          <a:bodyPr rtlCol="0" anchor="b">
            <a:normAutofit/>
          </a:bodyPr>
          <a:lstStyle>
            <a:lvl1pPr>
              <a:defRPr sz="3600"/>
            </a:lvl1pPr>
          </a:lstStyle>
          <a:p>
            <a:pPr rtl="0"/>
            <a:r>
              <a:rPr lang="es-ES" noProof="0"/>
              <a:t>Haga clic para modificar el estilo de título del patrón</a:t>
            </a:r>
            <a:endParaRPr lang="es-ES" noProof="0" dirty="0"/>
          </a:p>
        </p:txBody>
      </p:sp>
      <p:sp>
        <p:nvSpPr>
          <p:cNvPr id="3" name="Marcador de contenido 2"/>
          <p:cNvSpPr>
            <a:spLocks noGrp="1"/>
          </p:cNvSpPr>
          <p:nvPr>
            <p:ph idx="1"/>
          </p:nvPr>
        </p:nvSpPr>
        <p:spPr>
          <a:xfrm>
            <a:off x="609600" y="838200"/>
            <a:ext cx="6172200" cy="5181601"/>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p:cNvSpPr>
            <a:spLocks noGrp="1"/>
          </p:cNvSpPr>
          <p:nvPr>
            <p:ph type="body" sz="half" idx="2"/>
          </p:nvPr>
        </p:nvSpPr>
        <p:spPr>
          <a:xfrm>
            <a:off x="7924802" y="3124200"/>
            <a:ext cx="3657600" cy="2895600"/>
          </a:xfrm>
        </p:spPr>
        <p:txBody>
          <a:bodyPr rtlCol="0">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7924800" y="838200"/>
            <a:ext cx="3657600" cy="2133600"/>
          </a:xfrm>
        </p:spPr>
        <p:txBody>
          <a:bodyPr rtlCol="0" anchor="b">
            <a:normAutofit/>
          </a:bodyPr>
          <a:lstStyle>
            <a:lvl1pPr>
              <a:defRPr sz="3600"/>
            </a:lvl1pPr>
          </a:lstStyle>
          <a:p>
            <a:pPr rtl="0"/>
            <a:r>
              <a:rPr lang="es-ES" noProof="0"/>
              <a:t>Haga clic para modificar el estilo de título del patrón</a:t>
            </a:r>
            <a:endParaRPr lang="es-ES" noProof="0" dirty="0"/>
          </a:p>
        </p:txBody>
      </p:sp>
      <p:sp>
        <p:nvSpPr>
          <p:cNvPr id="3" name="Marcador de imagen 2" descr="Marcador de posición vacío para agregar una imagen. Haga clic en el marcador de posición y seleccione la imagen que desee agregar"/>
          <p:cNvSpPr>
            <a:spLocks noGrp="1"/>
          </p:cNvSpPr>
          <p:nvPr>
            <p:ph type="pic" idx="1"/>
          </p:nvPr>
        </p:nvSpPr>
        <p:spPr>
          <a:xfrm>
            <a:off x="0" y="0"/>
            <a:ext cx="7239000" cy="6858000"/>
          </a:xfrm>
          <a:solidFill>
            <a:schemeClr val="bg1"/>
          </a:solidFill>
        </p:spPr>
        <p:txBody>
          <a:bodyPr tIns="36576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texto 3"/>
          <p:cNvSpPr>
            <a:spLocks noGrp="1"/>
          </p:cNvSpPr>
          <p:nvPr>
            <p:ph type="body" sz="half" idx="2"/>
          </p:nvPr>
        </p:nvSpPr>
        <p:spPr>
          <a:xfrm>
            <a:off x="7924801" y="3124200"/>
            <a:ext cx="3657600" cy="2895600"/>
          </a:xfrm>
        </p:spPr>
        <p:txBody>
          <a:bodyPr rtlCol="0">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8" name="Rectángulo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pPr rtl="0"/>
            <a:r>
              <a:rPr lang="es-ES" noProof="0" dirty="0"/>
              <a:t>Agregar un pie de página</a:t>
            </a:r>
          </a:p>
        </p:txBody>
      </p:sp>
      <p:sp>
        <p:nvSpPr>
          <p:cNvPr id="4" name="Marcador de fecha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pPr rtl="0"/>
            <a:fld id="{D2554607-61BF-409B-BEC6-53555405DF68}" type="datetime1">
              <a:rPr lang="es-ES" noProof="0" smtClean="0"/>
              <a:t>27/04/2023</a:t>
            </a:fld>
            <a:endParaRPr lang="es-ES" noProof="0" dirty="0"/>
          </a:p>
        </p:txBody>
      </p:sp>
      <p:sp>
        <p:nvSpPr>
          <p:cNvPr id="6" name="Marcador de número de diapositiva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pPr rtl="0"/>
            <a:fld id="{F9043838-BFF5-400C-B067-3DF4A5F395D6}" type="slidenum">
              <a:rPr lang="es-ES" noProof="0" smtClean="0"/>
              <a:pPr rtl="0"/>
              <a:t>‹Nº›</a:t>
            </a:fld>
            <a:endParaRPr lang="es-ES" noProof="0" dirty="0"/>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9984432" y="2456892"/>
            <a:ext cx="2168624" cy="612068"/>
          </a:xfrm>
        </p:spPr>
        <p:txBody>
          <a:bodyPr rtlCol="0">
            <a:noAutofit/>
          </a:bodyPr>
          <a:lstStyle/>
          <a:p>
            <a:pPr rtl="0"/>
            <a:r>
              <a:rPr lang="es-AR" sz="3200" dirty="0"/>
              <a:t>(2003-2021)</a:t>
            </a:r>
            <a:endParaRPr lang="es-ES" sz="3200" dirty="0"/>
          </a:p>
        </p:txBody>
      </p:sp>
      <p:sp>
        <p:nvSpPr>
          <p:cNvPr id="3" name="Subtítulo 2"/>
          <p:cNvSpPr>
            <a:spLocks noGrp="1"/>
          </p:cNvSpPr>
          <p:nvPr>
            <p:ph type="subTitle" idx="1"/>
          </p:nvPr>
        </p:nvSpPr>
        <p:spPr>
          <a:xfrm>
            <a:off x="8976320" y="6093296"/>
            <a:ext cx="3215680" cy="468052"/>
          </a:xfrm>
        </p:spPr>
        <p:txBody>
          <a:bodyPr rtlCol="0">
            <a:normAutofit/>
          </a:bodyPr>
          <a:lstStyle/>
          <a:p>
            <a:pPr rtl="0"/>
            <a:r>
              <a:rPr lang="es-ES" sz="1800" dirty="0">
                <a:solidFill>
                  <a:schemeClr val="tx1"/>
                </a:solidFill>
              </a:rPr>
              <a:t>Germán Eduardo López Búcar</a:t>
            </a:r>
          </a:p>
        </p:txBody>
      </p:sp>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344" y="5710944"/>
            <a:ext cx="1052736" cy="1052736"/>
          </a:xfrm>
          <a:prstGeom prst="rect">
            <a:avLst/>
          </a:prstGeom>
        </p:spPr>
      </p:pic>
      <p:sp>
        <p:nvSpPr>
          <p:cNvPr id="4" name="Título 1">
            <a:extLst>
              <a:ext uri="{FF2B5EF4-FFF2-40B4-BE49-F238E27FC236}">
                <a16:creationId xmlns:a16="http://schemas.microsoft.com/office/drawing/2014/main" id="{87AA7EFB-A04C-3DB1-792F-0695A50362A1}"/>
              </a:ext>
            </a:extLst>
          </p:cNvPr>
          <p:cNvSpPr txBox="1">
            <a:spLocks/>
          </p:cNvSpPr>
          <p:nvPr/>
        </p:nvSpPr>
        <p:spPr>
          <a:xfrm>
            <a:off x="6896472" y="629073"/>
            <a:ext cx="5256584" cy="194421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spc="-90" baseline="0">
                <a:solidFill>
                  <a:schemeClr val="tx1"/>
                </a:solidFill>
                <a:latin typeface="+mj-lt"/>
                <a:ea typeface="+mj-ea"/>
                <a:cs typeface="+mj-cs"/>
              </a:defRPr>
            </a:lvl1pPr>
          </a:lstStyle>
          <a:p>
            <a:r>
              <a:rPr lang="es-AR" sz="6000" dirty="0"/>
              <a:t>Análisis de Estadísticas NBA</a:t>
            </a:r>
            <a:endParaRPr lang="es-ES" sz="6000" dirty="0"/>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C26D340-C720-106A-D2DB-4D5DB719C646}"/>
              </a:ext>
            </a:extLst>
          </p:cNvPr>
          <p:cNvSpPr>
            <a:spLocks noGrp="1"/>
          </p:cNvSpPr>
          <p:nvPr>
            <p:ph type="title"/>
          </p:nvPr>
        </p:nvSpPr>
        <p:spPr>
          <a:xfrm>
            <a:off x="1066800" y="620688"/>
            <a:ext cx="10058400" cy="675928"/>
          </a:xfrm>
        </p:spPr>
        <p:txBody>
          <a:bodyPr rtlCol="0"/>
          <a:lstStyle/>
          <a:p>
            <a:pPr rtl="0"/>
            <a:r>
              <a:rPr lang="es-ES" dirty="0"/>
              <a:t>Algoritmo de clasificación:</a:t>
            </a:r>
          </a:p>
        </p:txBody>
      </p:sp>
      <p:pic>
        <p:nvPicPr>
          <p:cNvPr id="7" name="Imagen 6">
            <a:extLst>
              <a:ext uri="{FF2B5EF4-FFF2-40B4-BE49-F238E27FC236}">
                <a16:creationId xmlns:a16="http://schemas.microsoft.com/office/drawing/2014/main" id="{CF94D5D8-650D-93C0-2987-51C7FA58E0B5}"/>
              </a:ext>
            </a:extLst>
          </p:cNvPr>
          <p:cNvPicPr>
            <a:picLocks noChangeAspect="1"/>
          </p:cNvPicPr>
          <p:nvPr/>
        </p:nvPicPr>
        <p:blipFill rotWithShape="1">
          <a:blip r:embed="rId4"/>
          <a:srcRect l="19879" t="60800" r="54134" b="24405"/>
          <a:stretch/>
        </p:blipFill>
        <p:spPr>
          <a:xfrm>
            <a:off x="191344" y="1628800"/>
            <a:ext cx="5112568" cy="1800200"/>
          </a:xfrm>
          <a:prstGeom prst="rect">
            <a:avLst/>
          </a:prstGeom>
        </p:spPr>
      </p:pic>
      <p:pic>
        <p:nvPicPr>
          <p:cNvPr id="5122" name="Picture 2">
            <a:extLst>
              <a:ext uri="{FF2B5EF4-FFF2-40B4-BE49-F238E27FC236}">
                <a16:creationId xmlns:a16="http://schemas.microsoft.com/office/drawing/2014/main" id="{DEE9783C-A604-077E-02AD-E170357A96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344" y="3791644"/>
            <a:ext cx="7848872" cy="2563118"/>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3">
            <a:extLst>
              <a:ext uri="{FF2B5EF4-FFF2-40B4-BE49-F238E27FC236}">
                <a16:creationId xmlns:a16="http://schemas.microsoft.com/office/drawing/2014/main" id="{FFA41099-7475-16CA-90FB-46EC56C3EECE}"/>
              </a:ext>
            </a:extLst>
          </p:cNvPr>
          <p:cNvSpPr txBox="1">
            <a:spLocks/>
          </p:cNvSpPr>
          <p:nvPr/>
        </p:nvSpPr>
        <p:spPr>
          <a:xfrm>
            <a:off x="8184232" y="2528900"/>
            <a:ext cx="3960440" cy="3010669"/>
          </a:xfrm>
          <a:prstGeom prst="rect">
            <a:avLst/>
          </a:prstGeom>
        </p:spPr>
        <p:txBody>
          <a:bodyPr rtlCol="0"/>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ES" sz="2000" dirty="0"/>
              <a:t>Podemos ver que el mejor modelo para predecir una victoria (Resultado de un partido) es el de Regresión </a:t>
            </a:r>
            <a:r>
              <a:rPr lang="es-ES" sz="2000" dirty="0" err="1"/>
              <a:t>Logistica</a:t>
            </a:r>
            <a:r>
              <a:rPr lang="es-ES" sz="2000" dirty="0"/>
              <a:t> con un 85% de efectividad.</a:t>
            </a:r>
          </a:p>
          <a:p>
            <a:pPr marL="0" indent="0">
              <a:buNone/>
            </a:pPr>
            <a:r>
              <a:rPr lang="es-ES" sz="2000" dirty="0"/>
              <a:t>También se puede visualizar una matriz de confusión, donde podemos ver los aciertos cuando un partido se gana y cuando un partido se pierde. </a:t>
            </a:r>
          </a:p>
          <a:p>
            <a:pPr marL="0" indent="0">
              <a:buNone/>
            </a:pPr>
            <a:endParaRPr lang="es-ES" dirty="0"/>
          </a:p>
        </p:txBody>
      </p:sp>
    </p:spTree>
    <p:extLst>
      <p:ext uri="{BB962C8B-B14F-4D97-AF65-F5344CB8AC3E}">
        <p14:creationId xmlns:p14="http://schemas.microsoft.com/office/powerpoint/2010/main" val="18645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AA82CC-B666-5E78-5CC6-601B6DAEAA56}"/>
              </a:ext>
            </a:extLst>
          </p:cNvPr>
          <p:cNvSpPr txBox="1">
            <a:spLocks/>
          </p:cNvSpPr>
          <p:nvPr/>
        </p:nvSpPr>
        <p:spPr>
          <a:xfrm>
            <a:off x="1066800" y="620688"/>
            <a:ext cx="10058400" cy="675928"/>
          </a:xfrm>
          <a:prstGeom prst="rect">
            <a:avLst/>
          </a:prstGeom>
        </p:spPr>
        <p:txBody>
          <a:bodyPr rtlCol="0"/>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s-ES" dirty="0" err="1"/>
              <a:t>Hiperparametros</a:t>
            </a:r>
            <a:r>
              <a:rPr lang="es-ES" dirty="0"/>
              <a:t>: </a:t>
            </a:r>
          </a:p>
        </p:txBody>
      </p:sp>
      <p:pic>
        <p:nvPicPr>
          <p:cNvPr id="4" name="Imagen 3">
            <a:extLst>
              <a:ext uri="{FF2B5EF4-FFF2-40B4-BE49-F238E27FC236}">
                <a16:creationId xmlns:a16="http://schemas.microsoft.com/office/drawing/2014/main" id="{66287296-4DF4-138C-B652-DF907347C616}"/>
              </a:ext>
            </a:extLst>
          </p:cNvPr>
          <p:cNvPicPr>
            <a:picLocks noChangeAspect="1"/>
          </p:cNvPicPr>
          <p:nvPr/>
        </p:nvPicPr>
        <p:blipFill rotWithShape="1">
          <a:blip r:embed="rId3"/>
          <a:srcRect l="20775" t="53703" r="36452" b="31089"/>
          <a:stretch/>
        </p:blipFill>
        <p:spPr>
          <a:xfrm>
            <a:off x="551384" y="3789040"/>
            <a:ext cx="8928992" cy="1992238"/>
          </a:xfrm>
          <a:prstGeom prst="rect">
            <a:avLst/>
          </a:prstGeom>
        </p:spPr>
      </p:pic>
      <p:pic>
        <p:nvPicPr>
          <p:cNvPr id="6" name="Imagen 5">
            <a:extLst>
              <a:ext uri="{FF2B5EF4-FFF2-40B4-BE49-F238E27FC236}">
                <a16:creationId xmlns:a16="http://schemas.microsoft.com/office/drawing/2014/main" id="{129D634B-66EA-494D-425B-C488D833B9B0}"/>
              </a:ext>
            </a:extLst>
          </p:cNvPr>
          <p:cNvPicPr>
            <a:picLocks noChangeAspect="1"/>
          </p:cNvPicPr>
          <p:nvPr/>
        </p:nvPicPr>
        <p:blipFill rotWithShape="1">
          <a:blip r:embed="rId4"/>
          <a:srcRect l="20610" t="44055" r="64503" b="43287"/>
          <a:stretch/>
        </p:blipFill>
        <p:spPr>
          <a:xfrm>
            <a:off x="584201" y="1598735"/>
            <a:ext cx="2952328" cy="1411983"/>
          </a:xfrm>
          <a:prstGeom prst="rect">
            <a:avLst/>
          </a:prstGeom>
        </p:spPr>
      </p:pic>
      <p:sp>
        <p:nvSpPr>
          <p:cNvPr id="7" name="Marcador de contenido 3">
            <a:extLst>
              <a:ext uri="{FF2B5EF4-FFF2-40B4-BE49-F238E27FC236}">
                <a16:creationId xmlns:a16="http://schemas.microsoft.com/office/drawing/2014/main" id="{A2456ED8-EBA5-F0A2-2DF9-30525233233D}"/>
              </a:ext>
            </a:extLst>
          </p:cNvPr>
          <p:cNvSpPr txBox="1">
            <a:spLocks/>
          </p:cNvSpPr>
          <p:nvPr/>
        </p:nvSpPr>
        <p:spPr>
          <a:xfrm>
            <a:off x="3935760" y="1329408"/>
            <a:ext cx="7344816" cy="1563577"/>
          </a:xfrm>
          <a:prstGeom prst="rect">
            <a:avLst/>
          </a:prstGeom>
        </p:spPr>
        <p:txBody>
          <a:bodyPr rtlCol="0"/>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ES" sz="2000" dirty="0"/>
              <a:t>En la primer tabla podemos ver que en el modelo base, las métricas tanto del “test” como del “</a:t>
            </a:r>
            <a:r>
              <a:rPr lang="es-ES" sz="2000" dirty="0" err="1"/>
              <a:t>train</a:t>
            </a:r>
            <a:r>
              <a:rPr lang="es-ES" sz="2000" dirty="0"/>
              <a:t>”, son similares, por lo cual concluimos que no presenta </a:t>
            </a:r>
            <a:r>
              <a:rPr lang="es-ES" sz="2000" dirty="0" err="1"/>
              <a:t>overfitting</a:t>
            </a:r>
            <a:r>
              <a:rPr lang="es-ES" sz="2000" dirty="0"/>
              <a:t>.</a:t>
            </a:r>
          </a:p>
          <a:p>
            <a:pPr marL="0" indent="0">
              <a:buNone/>
            </a:pPr>
            <a:r>
              <a:rPr lang="es-ES" sz="2000" dirty="0"/>
              <a:t>Luego en la tabla de abajo vemos la comparación con los modelos con </a:t>
            </a:r>
            <a:r>
              <a:rPr lang="es-ES" sz="2000" dirty="0" err="1"/>
              <a:t>hiperparametros</a:t>
            </a:r>
            <a:r>
              <a:rPr lang="es-ES" sz="2000" dirty="0"/>
              <a:t>, y nos parece mas conveniente el modelo base, ya que con un solo entrenamiento y mucho menor tiempo obtiene valores muy similares.</a:t>
            </a:r>
          </a:p>
        </p:txBody>
      </p:sp>
    </p:spTree>
    <p:extLst>
      <p:ext uri="{BB962C8B-B14F-4D97-AF65-F5344CB8AC3E}">
        <p14:creationId xmlns:p14="http://schemas.microsoft.com/office/powerpoint/2010/main" val="2428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BB4EECA-2E52-29E0-3D90-5307C9A1C1D0}"/>
              </a:ext>
            </a:extLst>
          </p:cNvPr>
          <p:cNvSpPr>
            <a:spLocks noGrp="1"/>
          </p:cNvSpPr>
          <p:nvPr>
            <p:ph type="title"/>
          </p:nvPr>
        </p:nvSpPr>
        <p:spPr>
          <a:xfrm>
            <a:off x="1066800" y="620688"/>
            <a:ext cx="10058400" cy="675928"/>
          </a:xfrm>
        </p:spPr>
        <p:txBody>
          <a:bodyPr rtlCol="0"/>
          <a:lstStyle/>
          <a:p>
            <a:pPr rtl="0"/>
            <a:r>
              <a:rPr lang="es-ES" dirty="0"/>
              <a:t>Algoritmo de Agrupación:</a:t>
            </a:r>
          </a:p>
        </p:txBody>
      </p:sp>
      <p:pic>
        <p:nvPicPr>
          <p:cNvPr id="6" name="Imagen 5">
            <a:extLst>
              <a:ext uri="{FF2B5EF4-FFF2-40B4-BE49-F238E27FC236}">
                <a16:creationId xmlns:a16="http://schemas.microsoft.com/office/drawing/2014/main" id="{5DF2850D-0457-C8FE-4915-2E0B05C4C37A}"/>
              </a:ext>
            </a:extLst>
          </p:cNvPr>
          <p:cNvPicPr>
            <a:picLocks noChangeAspect="1"/>
          </p:cNvPicPr>
          <p:nvPr/>
        </p:nvPicPr>
        <p:blipFill rotWithShape="1">
          <a:blip r:embed="rId4"/>
          <a:srcRect l="20164" t="54789" r="57228" b="33261"/>
          <a:stretch/>
        </p:blipFill>
        <p:spPr>
          <a:xfrm>
            <a:off x="911424" y="1628800"/>
            <a:ext cx="4176464" cy="1241651"/>
          </a:xfrm>
          <a:prstGeom prst="rect">
            <a:avLst/>
          </a:prstGeom>
        </p:spPr>
      </p:pic>
      <p:pic>
        <p:nvPicPr>
          <p:cNvPr id="6146" name="Picture 2">
            <a:extLst>
              <a:ext uri="{FF2B5EF4-FFF2-40B4-BE49-F238E27FC236}">
                <a16:creationId xmlns:a16="http://schemas.microsoft.com/office/drawing/2014/main" id="{F9179EE5-11CF-F245-3936-0894A2D9D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9976" y="1628800"/>
            <a:ext cx="6141194" cy="4903983"/>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3">
            <a:extLst>
              <a:ext uri="{FF2B5EF4-FFF2-40B4-BE49-F238E27FC236}">
                <a16:creationId xmlns:a16="http://schemas.microsoft.com/office/drawing/2014/main" id="{8CF240B9-2203-36EF-AC32-3492B1C7A431}"/>
              </a:ext>
            </a:extLst>
          </p:cNvPr>
          <p:cNvSpPr txBox="1">
            <a:spLocks/>
          </p:cNvSpPr>
          <p:nvPr/>
        </p:nvSpPr>
        <p:spPr>
          <a:xfrm>
            <a:off x="479376" y="3068960"/>
            <a:ext cx="5040560" cy="3082677"/>
          </a:xfrm>
          <a:prstGeom prst="rect">
            <a:avLst/>
          </a:prstGeom>
        </p:spPr>
        <p:txBody>
          <a:bodyPr rtlCol="0"/>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ES" sz="2000" dirty="0"/>
              <a:t>K-</a:t>
            </a:r>
            <a:r>
              <a:rPr lang="es-ES" sz="2000" dirty="0" err="1"/>
              <a:t>Means</a:t>
            </a:r>
            <a:r>
              <a:rPr lang="es-ES" sz="2000" dirty="0"/>
              <a:t> es le mejor modelo para agrupar los jugadores, ya que tiene mejores métricas (</a:t>
            </a:r>
            <a:r>
              <a:rPr lang="es-ES" sz="2000" dirty="0" err="1"/>
              <a:t>Silhouette</a:t>
            </a:r>
            <a:r>
              <a:rPr lang="es-ES" sz="2000" dirty="0"/>
              <a:t> Score esta mas cerca del 1, y Davies-</a:t>
            </a:r>
            <a:r>
              <a:rPr lang="es-ES" sz="2000" dirty="0" err="1"/>
              <a:t>Bouldin</a:t>
            </a:r>
            <a:r>
              <a:rPr lang="es-ES" sz="2000" dirty="0"/>
              <a:t> esta mas cerca del cero).</a:t>
            </a:r>
          </a:p>
          <a:p>
            <a:pPr marL="0" indent="0">
              <a:buNone/>
            </a:pPr>
            <a:r>
              <a:rPr lang="es-ES" sz="2000" dirty="0"/>
              <a:t>Los grupos son: </a:t>
            </a:r>
          </a:p>
          <a:p>
            <a:pPr marL="0" indent="0">
              <a:buNone/>
            </a:pPr>
            <a:r>
              <a:rPr lang="es-ES" sz="2000" dirty="0"/>
              <a:t>Super estrellas, Estrella perimetral, Estrella poste bajo, Titular perimetral, Titular poste bajo, Suplentes, No tuvo éxito.</a:t>
            </a:r>
          </a:p>
          <a:p>
            <a:pPr marL="0" indent="0">
              <a:buNone/>
            </a:pPr>
            <a:endParaRPr lang="es-ES" dirty="0"/>
          </a:p>
        </p:txBody>
      </p:sp>
    </p:spTree>
    <p:extLst>
      <p:ext uri="{BB962C8B-B14F-4D97-AF65-F5344CB8AC3E}">
        <p14:creationId xmlns:p14="http://schemas.microsoft.com/office/powerpoint/2010/main" val="74417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692696"/>
            <a:ext cx="10058400" cy="720080"/>
          </a:xfrm>
        </p:spPr>
        <p:txBody>
          <a:bodyPr rtlCol="0"/>
          <a:lstStyle/>
          <a:p>
            <a:pPr rtl="0"/>
            <a:r>
              <a:rPr lang="es-ES" dirty="0"/>
              <a:t>Conocer el proyecto:</a:t>
            </a:r>
          </a:p>
        </p:txBody>
      </p:sp>
      <p:sp>
        <p:nvSpPr>
          <p:cNvPr id="3" name="Marcador de contenido 2"/>
          <p:cNvSpPr>
            <a:spLocks noGrp="1"/>
          </p:cNvSpPr>
          <p:nvPr>
            <p:ph idx="1"/>
          </p:nvPr>
        </p:nvSpPr>
        <p:spPr>
          <a:xfrm>
            <a:off x="1066800" y="1700808"/>
            <a:ext cx="10058400" cy="4318992"/>
          </a:xfrm>
        </p:spPr>
        <p:txBody>
          <a:bodyPr rtlCol="0">
            <a:normAutofit/>
          </a:bodyPr>
          <a:lstStyle/>
          <a:p>
            <a:pPr marL="0" indent="0" algn="just" rtl="0">
              <a:buNone/>
            </a:pPr>
            <a:r>
              <a:rPr lang="es-ES" dirty="0"/>
              <a:t>La NBA es la liga de básquet más popular del mundo y cada temporada los fanáticos  de todos lados se emocionan con la posibilidad de ver a sus        equipos favoritos en temporada regular y luego en los playoffs, donde la     competencia se intensificaba y cada partido es muy importante. </a:t>
            </a:r>
          </a:p>
          <a:p>
            <a:pPr marL="0" indent="0" algn="just" rtl="0">
              <a:buNone/>
            </a:pPr>
            <a:r>
              <a:rPr lang="es-ES" dirty="0"/>
              <a:t>Exploraremos cómo las estadísticas de los partidos pueden afectar o influir en el resultado del mismo y también las características de los jugadores y  equipos de la competición.</a:t>
            </a:r>
          </a:p>
          <a:p>
            <a:pPr marL="0" indent="0" algn="just">
              <a:buNone/>
            </a:pPr>
            <a:r>
              <a:rPr lang="es-ES" dirty="0"/>
              <a:t>Información destinada a los equipos de la NBA, para la toma de decisiones en las estrategias de juego.</a:t>
            </a:r>
          </a:p>
          <a:p>
            <a:pPr marL="0" indent="0" algn="just" rtl="0">
              <a:buNone/>
            </a:pPr>
            <a:endParaRPr lang="es-ES" dirty="0"/>
          </a:p>
        </p:txBody>
      </p:sp>
    </p:spTree>
    <p:extLst>
      <p:ext uri="{BB962C8B-B14F-4D97-AF65-F5344CB8AC3E}">
        <p14:creationId xmlns:p14="http://schemas.microsoft.com/office/powerpoint/2010/main" val="61403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66800" y="764704"/>
            <a:ext cx="10058400" cy="675928"/>
          </a:xfrm>
        </p:spPr>
        <p:txBody>
          <a:bodyPr rtlCol="0"/>
          <a:lstStyle/>
          <a:p>
            <a:pPr rtl="0"/>
            <a:r>
              <a:rPr lang="es-ES" dirty="0"/>
              <a:t>Objetivo:</a:t>
            </a:r>
          </a:p>
        </p:txBody>
      </p:sp>
      <p:sp>
        <p:nvSpPr>
          <p:cNvPr id="3" name="Marcador de contenido 2"/>
          <p:cNvSpPr>
            <a:spLocks noGrp="1"/>
          </p:cNvSpPr>
          <p:nvPr>
            <p:ph idx="1"/>
          </p:nvPr>
        </p:nvSpPr>
        <p:spPr>
          <a:xfrm>
            <a:off x="1066800" y="1844824"/>
            <a:ext cx="10058400" cy="3958952"/>
          </a:xfrm>
        </p:spPr>
        <p:txBody>
          <a:bodyPr rtlCol="0">
            <a:normAutofit/>
          </a:bodyPr>
          <a:lstStyle/>
          <a:p>
            <a:pPr marL="0" indent="0" algn="just">
              <a:buNone/>
            </a:pPr>
            <a:r>
              <a:rPr lang="es-ES" dirty="0"/>
              <a:t>Lograr un análisis completo de todas las variables de un partido, y ver         como afectan al resultado del mismo. Analizar también las estadísticas       individuales de los jugadores y  de los equipos, conocer mejor las                 cualidades más relevantes del juego. Lograr un algoritmo que prediga con precisión el resultado de un partido y otro que agrupe a los jugadores de    acuerdo a sus cualidades.</a:t>
            </a:r>
          </a:p>
          <a:p>
            <a:pPr marL="0" indent="0" algn="just" rtl="0">
              <a:buNone/>
            </a:pPr>
            <a:endParaRPr lang="es-ES" dirty="0"/>
          </a:p>
        </p:txBody>
      </p:sp>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es" sz="1200" b="1" i="1">
                <a:latin typeface="Arial" pitchFamily="34" charset="0"/>
                <a:cs typeface="Arial" pitchFamily="34" charset="0"/>
              </a:rPr>
              <a:t>NOTE:</a:t>
            </a:r>
          </a:p>
          <a:p>
            <a:pPr rtl="0"/>
            <a:r>
              <a:rPr lang="es" sz="1200" i="1">
                <a:latin typeface="Arial" pitchFamily="34" charset="0"/>
                <a:cs typeface="Arial" pitchFamily="34" charset="0"/>
              </a:rPr>
              <a:t>To change images on this slide, select a picture and delete it. Then click the Insert Picture icon</a:t>
            </a:r>
          </a:p>
          <a:p>
            <a:pPr rtl="0"/>
            <a:r>
              <a:rPr lang="es" sz="1200" i="1">
                <a:latin typeface="Arial" pitchFamily="34" charset="0"/>
                <a:cs typeface="Arial" pitchFamily="34" charset="0"/>
              </a:rPr>
              <a:t>in the placeholder to insert your own image.</a:t>
            </a:r>
          </a:p>
        </p:txBody>
      </p:sp>
      <p:sp>
        <p:nvSpPr>
          <p:cNvPr id="4" name="Título 1">
            <a:extLst>
              <a:ext uri="{FF2B5EF4-FFF2-40B4-BE49-F238E27FC236}">
                <a16:creationId xmlns:a16="http://schemas.microsoft.com/office/drawing/2014/main" id="{96D303D6-2D72-EDA7-C0F0-DDF695477D0C}"/>
              </a:ext>
            </a:extLst>
          </p:cNvPr>
          <p:cNvSpPr txBox="1">
            <a:spLocks/>
          </p:cNvSpPr>
          <p:nvPr/>
        </p:nvSpPr>
        <p:spPr>
          <a:xfrm>
            <a:off x="1066800" y="692696"/>
            <a:ext cx="10058400" cy="720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s-ES" dirty="0"/>
              <a:t>Etapas del proyecto:</a:t>
            </a:r>
          </a:p>
        </p:txBody>
      </p:sp>
      <p:grpSp>
        <p:nvGrpSpPr>
          <p:cNvPr id="10" name="Google Shape;84;p15">
            <a:extLst>
              <a:ext uri="{FF2B5EF4-FFF2-40B4-BE49-F238E27FC236}">
                <a16:creationId xmlns:a16="http://schemas.microsoft.com/office/drawing/2014/main" id="{60B8C9E3-DDD9-8549-66AE-81D4377DB822}"/>
              </a:ext>
            </a:extLst>
          </p:cNvPr>
          <p:cNvGrpSpPr/>
          <p:nvPr/>
        </p:nvGrpSpPr>
        <p:grpSpPr>
          <a:xfrm>
            <a:off x="1067777" y="1720800"/>
            <a:ext cx="2867983" cy="4228480"/>
            <a:chOff x="431925" y="1304875"/>
            <a:chExt cx="2628925" cy="3416400"/>
          </a:xfrm>
        </p:grpSpPr>
        <p:sp>
          <p:nvSpPr>
            <p:cNvPr id="11" name="Google Shape;85;p15">
              <a:extLst>
                <a:ext uri="{FF2B5EF4-FFF2-40B4-BE49-F238E27FC236}">
                  <a16:creationId xmlns:a16="http://schemas.microsoft.com/office/drawing/2014/main" id="{CE96A4A3-B36D-E6FE-5C77-BE18A488CE3F}"/>
                </a:ext>
              </a:extLst>
            </p:cNvPr>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2800" dirty="0"/>
                <a:t>EDA</a:t>
              </a:r>
              <a:endParaRPr sz="2800" dirty="0"/>
            </a:p>
          </p:txBody>
        </p:sp>
        <p:sp>
          <p:nvSpPr>
            <p:cNvPr id="12" name="Google Shape;86;p15">
              <a:extLst>
                <a:ext uri="{FF2B5EF4-FFF2-40B4-BE49-F238E27FC236}">
                  <a16:creationId xmlns:a16="http://schemas.microsoft.com/office/drawing/2014/main" id="{DAB46C25-6DAF-98ED-7D83-1425DEA32FB0}"/>
                </a:ext>
              </a:extLst>
            </p:cNvPr>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4;p15">
            <a:extLst>
              <a:ext uri="{FF2B5EF4-FFF2-40B4-BE49-F238E27FC236}">
                <a16:creationId xmlns:a16="http://schemas.microsoft.com/office/drawing/2014/main" id="{E13ED0F2-8BF3-0455-ED21-D867F8436A35}"/>
              </a:ext>
            </a:extLst>
          </p:cNvPr>
          <p:cNvGrpSpPr/>
          <p:nvPr/>
        </p:nvGrpSpPr>
        <p:grpSpPr>
          <a:xfrm>
            <a:off x="4717716" y="1720800"/>
            <a:ext cx="2867983" cy="4228480"/>
            <a:chOff x="431925" y="1304875"/>
            <a:chExt cx="2628925" cy="3416400"/>
          </a:xfrm>
        </p:grpSpPr>
        <p:sp>
          <p:nvSpPr>
            <p:cNvPr id="20" name="Google Shape;85;p15">
              <a:extLst>
                <a:ext uri="{FF2B5EF4-FFF2-40B4-BE49-F238E27FC236}">
                  <a16:creationId xmlns:a16="http://schemas.microsoft.com/office/drawing/2014/main" id="{50634430-801A-7C84-DF9F-C94D9F74A0CF}"/>
                </a:ext>
              </a:extLst>
            </p:cNvPr>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algn="ctr"/>
              <a:r>
                <a:rPr lang="es-AR" sz="2800" dirty="0"/>
                <a:t>Data </a:t>
              </a:r>
              <a:r>
                <a:rPr lang="es-AR" sz="2800" dirty="0" err="1"/>
                <a:t>Wrangling</a:t>
              </a:r>
              <a:r>
                <a:rPr lang="es-AR" dirty="0"/>
                <a:t> </a:t>
              </a:r>
              <a:endParaRPr dirty="0"/>
            </a:p>
          </p:txBody>
        </p:sp>
        <p:sp>
          <p:nvSpPr>
            <p:cNvPr id="21" name="Google Shape;86;p15">
              <a:extLst>
                <a:ext uri="{FF2B5EF4-FFF2-40B4-BE49-F238E27FC236}">
                  <a16:creationId xmlns:a16="http://schemas.microsoft.com/office/drawing/2014/main" id="{AC144121-D17F-3193-07E8-2E4B3CC433A8}"/>
                </a:ext>
              </a:extLst>
            </p:cNvPr>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4;p15">
            <a:extLst>
              <a:ext uri="{FF2B5EF4-FFF2-40B4-BE49-F238E27FC236}">
                <a16:creationId xmlns:a16="http://schemas.microsoft.com/office/drawing/2014/main" id="{D7E8335F-F07C-B06D-DDF8-BEA459C1267B}"/>
              </a:ext>
            </a:extLst>
          </p:cNvPr>
          <p:cNvGrpSpPr/>
          <p:nvPr/>
        </p:nvGrpSpPr>
        <p:grpSpPr>
          <a:xfrm>
            <a:off x="8328275" y="1720800"/>
            <a:ext cx="2867956" cy="4228480"/>
            <a:chOff x="431950" y="1304875"/>
            <a:chExt cx="2628900" cy="3416400"/>
          </a:xfrm>
        </p:grpSpPr>
        <p:sp>
          <p:nvSpPr>
            <p:cNvPr id="23" name="Google Shape;85;p15">
              <a:extLst>
                <a:ext uri="{FF2B5EF4-FFF2-40B4-BE49-F238E27FC236}">
                  <a16:creationId xmlns:a16="http://schemas.microsoft.com/office/drawing/2014/main" id="{02576893-C4CD-1F04-3E27-F8BD60235739}"/>
                </a:ext>
              </a:extLst>
            </p:cNvPr>
            <p:cNvSpPr txBox="1"/>
            <p:nvPr/>
          </p:nvSpPr>
          <p:spPr>
            <a:xfrm>
              <a:off x="4319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2800" dirty="0"/>
                <a:t>Modelos</a:t>
              </a:r>
              <a:endParaRPr sz="2800" dirty="0"/>
            </a:p>
          </p:txBody>
        </p:sp>
        <p:sp>
          <p:nvSpPr>
            <p:cNvPr id="24" name="Google Shape;86;p15">
              <a:extLst>
                <a:ext uri="{FF2B5EF4-FFF2-40B4-BE49-F238E27FC236}">
                  <a16:creationId xmlns:a16="http://schemas.microsoft.com/office/drawing/2014/main" id="{C0AF520F-59E6-1D45-5CDD-A2C41A109F68}"/>
                </a:ext>
              </a:extLst>
            </p:cNvPr>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88;p15">
            <a:extLst>
              <a:ext uri="{FF2B5EF4-FFF2-40B4-BE49-F238E27FC236}">
                <a16:creationId xmlns:a16="http://schemas.microsoft.com/office/drawing/2014/main" id="{7CC2F20E-9BD7-02EC-6CEC-3F0D879CDBF5}"/>
              </a:ext>
            </a:extLst>
          </p:cNvPr>
          <p:cNvSpPr txBox="1">
            <a:spLocks/>
          </p:cNvSpPr>
          <p:nvPr/>
        </p:nvSpPr>
        <p:spPr>
          <a:xfrm>
            <a:off x="1066800" y="2420888"/>
            <a:ext cx="2908367" cy="352839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127000" indent="0">
              <a:spcBef>
                <a:spcPts val="0"/>
              </a:spcBef>
              <a:buClr>
                <a:schemeClr val="lt2"/>
              </a:buClr>
              <a:buSzPts val="1600"/>
              <a:buNone/>
            </a:pPr>
            <a:r>
              <a:rPr lang="es-ES" sz="1800" dirty="0">
                <a:ea typeface="+mj-ea"/>
                <a:cs typeface="+mj-cs"/>
              </a:rPr>
              <a:t>Transformaciones de los datos originales, limpiarlos y prepararlos para el análisis</a:t>
            </a:r>
          </a:p>
          <a:p>
            <a:pPr marL="127000" indent="0">
              <a:spcBef>
                <a:spcPts val="1600"/>
              </a:spcBef>
              <a:buClr>
                <a:schemeClr val="lt2"/>
              </a:buClr>
              <a:buSzPts val="1600"/>
              <a:buNone/>
            </a:pPr>
            <a:r>
              <a:rPr lang="es-ES" sz="1800" dirty="0">
                <a:ea typeface="+mj-ea"/>
                <a:cs typeface="+mj-cs"/>
              </a:rPr>
              <a:t>Creamos distintas tablas de datos, enfocado a distintos puntos del juego, como la NBA en general, temporada regular,  playoffs, jugadores y equipos.</a:t>
            </a:r>
          </a:p>
          <a:p>
            <a:pPr marL="0" indent="0">
              <a:spcBef>
                <a:spcPts val="1600"/>
              </a:spcBef>
              <a:spcAft>
                <a:spcPts val="1600"/>
              </a:spcAft>
              <a:buFont typeface="Arial" panose="020B0604020202020204" pitchFamily="34" charset="0"/>
              <a:buNone/>
            </a:pPr>
            <a:endParaRPr lang="es-ES" sz="1600" dirty="0"/>
          </a:p>
        </p:txBody>
      </p:sp>
      <p:sp>
        <p:nvSpPr>
          <p:cNvPr id="26" name="Google Shape;88;p15">
            <a:extLst>
              <a:ext uri="{FF2B5EF4-FFF2-40B4-BE49-F238E27FC236}">
                <a16:creationId xmlns:a16="http://schemas.microsoft.com/office/drawing/2014/main" id="{F1BDAE4D-6BA9-7D62-22F3-3FF1BB852964}"/>
              </a:ext>
            </a:extLst>
          </p:cNvPr>
          <p:cNvSpPr txBox="1">
            <a:spLocks/>
          </p:cNvSpPr>
          <p:nvPr/>
        </p:nvSpPr>
        <p:spPr>
          <a:xfrm>
            <a:off x="4641816" y="2422119"/>
            <a:ext cx="2908367" cy="352839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127000" indent="0">
              <a:spcBef>
                <a:spcPts val="0"/>
              </a:spcBef>
              <a:buClr>
                <a:schemeClr val="lt2"/>
              </a:buClr>
              <a:buSzPts val="1600"/>
              <a:buNone/>
            </a:pPr>
            <a:r>
              <a:rPr lang="es-ES" sz="1800" dirty="0">
                <a:ea typeface="+mj-ea"/>
                <a:cs typeface="+mj-cs"/>
              </a:rPr>
              <a:t>Análisis y gráficos de datos:</a:t>
            </a:r>
          </a:p>
          <a:p>
            <a:pPr marL="127000" indent="0">
              <a:spcBef>
                <a:spcPts val="0"/>
              </a:spcBef>
              <a:buClr>
                <a:schemeClr val="lt2"/>
              </a:buClr>
              <a:buSzPts val="1600"/>
              <a:buNone/>
            </a:pPr>
            <a:endParaRPr lang="es-ES" sz="1800" dirty="0">
              <a:ea typeface="+mj-ea"/>
              <a:cs typeface="+mj-cs"/>
            </a:endParaRPr>
          </a:p>
          <a:p>
            <a:pPr marL="412750" indent="-285750">
              <a:spcBef>
                <a:spcPts val="0"/>
              </a:spcBef>
              <a:buClr>
                <a:schemeClr val="lt2"/>
              </a:buClr>
              <a:buSzPts val="1600"/>
            </a:pPr>
            <a:r>
              <a:rPr lang="es-ES" sz="1800" dirty="0">
                <a:ea typeface="+mj-ea"/>
                <a:cs typeface="+mj-cs"/>
              </a:rPr>
              <a:t>Análisis </a:t>
            </a:r>
            <a:r>
              <a:rPr lang="es-ES" sz="1800" dirty="0" err="1">
                <a:ea typeface="+mj-ea"/>
                <a:cs typeface="+mj-cs"/>
              </a:rPr>
              <a:t>Univariado</a:t>
            </a:r>
            <a:endParaRPr lang="es-ES" sz="1800" dirty="0">
              <a:ea typeface="+mj-ea"/>
              <a:cs typeface="+mj-cs"/>
            </a:endParaRPr>
          </a:p>
          <a:p>
            <a:pPr marL="127000" indent="0">
              <a:spcBef>
                <a:spcPts val="0"/>
              </a:spcBef>
              <a:buClr>
                <a:schemeClr val="lt2"/>
              </a:buClr>
              <a:buSzPts val="1600"/>
              <a:buNone/>
            </a:pPr>
            <a:endParaRPr lang="es-ES" sz="1800" dirty="0">
              <a:ea typeface="+mj-ea"/>
              <a:cs typeface="+mj-cs"/>
            </a:endParaRPr>
          </a:p>
          <a:p>
            <a:pPr marL="412750" indent="-285750">
              <a:spcBef>
                <a:spcPts val="0"/>
              </a:spcBef>
              <a:buClr>
                <a:schemeClr val="lt2"/>
              </a:buClr>
              <a:buSzPts val="1600"/>
            </a:pPr>
            <a:endParaRPr lang="es-ES" sz="1800" dirty="0">
              <a:ea typeface="+mj-ea"/>
              <a:cs typeface="+mj-cs"/>
            </a:endParaRPr>
          </a:p>
          <a:p>
            <a:pPr marL="412750" indent="-285750">
              <a:spcBef>
                <a:spcPts val="0"/>
              </a:spcBef>
              <a:buClr>
                <a:schemeClr val="lt2"/>
              </a:buClr>
              <a:buSzPts val="1600"/>
            </a:pPr>
            <a:r>
              <a:rPr lang="es-ES" sz="1800" dirty="0">
                <a:ea typeface="+mj-ea"/>
                <a:cs typeface="+mj-cs"/>
              </a:rPr>
              <a:t>Análisis Bivariado</a:t>
            </a:r>
          </a:p>
          <a:p>
            <a:pPr marL="412750" indent="-285750">
              <a:spcBef>
                <a:spcPts val="0"/>
              </a:spcBef>
              <a:buClr>
                <a:schemeClr val="lt2"/>
              </a:buClr>
              <a:buSzPts val="1600"/>
            </a:pPr>
            <a:endParaRPr lang="es-ES" sz="1800" dirty="0">
              <a:ea typeface="+mj-ea"/>
              <a:cs typeface="+mj-cs"/>
            </a:endParaRPr>
          </a:p>
          <a:p>
            <a:pPr marL="127000" indent="0">
              <a:spcBef>
                <a:spcPts val="0"/>
              </a:spcBef>
              <a:buClr>
                <a:schemeClr val="lt2"/>
              </a:buClr>
              <a:buSzPts val="1600"/>
              <a:buNone/>
            </a:pPr>
            <a:endParaRPr lang="es-ES" sz="1800" dirty="0">
              <a:ea typeface="+mj-ea"/>
              <a:cs typeface="+mj-cs"/>
            </a:endParaRPr>
          </a:p>
          <a:p>
            <a:pPr marL="412750" indent="-285750">
              <a:spcBef>
                <a:spcPts val="0"/>
              </a:spcBef>
              <a:buClr>
                <a:schemeClr val="lt2"/>
              </a:buClr>
              <a:buSzPts val="1600"/>
            </a:pPr>
            <a:r>
              <a:rPr lang="es-ES" sz="1800" dirty="0">
                <a:ea typeface="+mj-ea"/>
                <a:cs typeface="+mj-cs"/>
              </a:rPr>
              <a:t>Preguntas y su análisis</a:t>
            </a:r>
          </a:p>
          <a:p>
            <a:pPr marL="412750" indent="-285750">
              <a:spcBef>
                <a:spcPts val="0"/>
              </a:spcBef>
              <a:buClr>
                <a:schemeClr val="lt2"/>
              </a:buClr>
              <a:buSzPts val="1600"/>
            </a:pPr>
            <a:endParaRPr lang="es-ES" sz="1800" dirty="0">
              <a:latin typeface="+mj-lt"/>
              <a:ea typeface="+mj-ea"/>
              <a:cs typeface="+mj-cs"/>
            </a:endParaRPr>
          </a:p>
          <a:p>
            <a:pPr marL="0" indent="0">
              <a:spcBef>
                <a:spcPts val="1600"/>
              </a:spcBef>
              <a:spcAft>
                <a:spcPts val="1600"/>
              </a:spcAft>
              <a:buFont typeface="Arial" panose="020B0604020202020204" pitchFamily="34" charset="0"/>
              <a:buNone/>
            </a:pPr>
            <a:endParaRPr lang="es-ES" sz="1600" dirty="0"/>
          </a:p>
        </p:txBody>
      </p:sp>
      <p:sp>
        <p:nvSpPr>
          <p:cNvPr id="27" name="Google Shape;88;p15">
            <a:extLst>
              <a:ext uri="{FF2B5EF4-FFF2-40B4-BE49-F238E27FC236}">
                <a16:creationId xmlns:a16="http://schemas.microsoft.com/office/drawing/2014/main" id="{CD033945-0693-0D1E-4EDC-F5974EB0D8CD}"/>
              </a:ext>
            </a:extLst>
          </p:cNvPr>
          <p:cNvSpPr txBox="1">
            <a:spLocks/>
          </p:cNvSpPr>
          <p:nvPr/>
        </p:nvSpPr>
        <p:spPr>
          <a:xfrm>
            <a:off x="8292028" y="2420888"/>
            <a:ext cx="2908367" cy="352839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127000" indent="0">
              <a:spcBef>
                <a:spcPts val="0"/>
              </a:spcBef>
              <a:buClr>
                <a:schemeClr val="lt2"/>
              </a:buClr>
              <a:buSzPts val="1600"/>
              <a:buNone/>
            </a:pPr>
            <a:r>
              <a:rPr lang="es-ES" sz="1800" dirty="0">
                <a:ea typeface="+mj-ea"/>
                <a:cs typeface="+mj-cs"/>
              </a:rPr>
              <a:t>Aplicamos los modelos y exponemos una conclusión con ayuda de métricas:</a:t>
            </a:r>
          </a:p>
          <a:p>
            <a:pPr>
              <a:spcBef>
                <a:spcPts val="1600"/>
              </a:spcBef>
              <a:spcAft>
                <a:spcPts val="1600"/>
              </a:spcAft>
            </a:pPr>
            <a:r>
              <a:rPr lang="es-ES" sz="1800" dirty="0">
                <a:ea typeface="+mj-ea"/>
                <a:cs typeface="+mj-cs"/>
              </a:rPr>
              <a:t>Algoritmo de clasificación ( NBA )</a:t>
            </a:r>
          </a:p>
          <a:p>
            <a:pPr>
              <a:spcBef>
                <a:spcPts val="1600"/>
              </a:spcBef>
              <a:spcAft>
                <a:spcPts val="1600"/>
              </a:spcAft>
            </a:pPr>
            <a:r>
              <a:rPr lang="es-ES" sz="1800" dirty="0">
                <a:ea typeface="+mj-ea"/>
                <a:cs typeface="+mj-cs"/>
              </a:rPr>
              <a:t>Algoritmo de agrupación   ( Jugadores )</a:t>
            </a:r>
          </a:p>
          <a:p>
            <a:pPr>
              <a:spcBef>
                <a:spcPts val="1600"/>
              </a:spcBef>
              <a:spcAft>
                <a:spcPts val="1600"/>
              </a:spcAft>
            </a:pPr>
            <a:endParaRPr lang="es-ES" sz="1600" dirty="0"/>
          </a:p>
        </p:txBody>
      </p:sp>
    </p:spTree>
    <p:extLst>
      <p:ext uri="{BB962C8B-B14F-4D97-AF65-F5344CB8AC3E}">
        <p14:creationId xmlns:p14="http://schemas.microsoft.com/office/powerpoint/2010/main" val="30533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1000"/>
            <a:lum/>
          </a:blip>
          <a:srcRect/>
          <a:stretch>
            <a:fillRect t="-9000" b="-9000"/>
          </a:stretch>
        </a:blipFill>
        <a:effectLst/>
      </p:bgPr>
    </p:bg>
    <p:spTree>
      <p:nvGrpSpPr>
        <p:cNvPr id="1" name=""/>
        <p:cNvGrpSpPr/>
        <p:nvPr/>
      </p:nvGrpSpPr>
      <p:grpSpPr>
        <a:xfrm>
          <a:off x="0" y="0"/>
          <a:ext cx="0" cy="0"/>
          <a:chOff x="0" y="0"/>
          <a:chExt cx="0" cy="0"/>
        </a:xfrm>
      </p:grpSpPr>
      <p:sp>
        <p:nvSpPr>
          <p:cNvPr id="4" name="Rectángulo 3"/>
          <p:cNvSpPr/>
          <p:nvPr/>
        </p:nvSpPr>
        <p:spPr>
          <a:xfrm>
            <a:off x="911424" y="692696"/>
            <a:ext cx="10513168" cy="5472608"/>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026" name="Picture 2">
            <a:extLst>
              <a:ext uri="{FF2B5EF4-FFF2-40B4-BE49-F238E27FC236}">
                <a16:creationId xmlns:a16="http://schemas.microsoft.com/office/drawing/2014/main" id="{0D8299E9-FB83-CC78-1372-F9A74FE5D7CA}"/>
              </a:ext>
            </a:extLst>
          </p:cNvPr>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695400" y="2348880"/>
            <a:ext cx="10801199" cy="4104456"/>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texto 2">
            <a:extLst>
              <a:ext uri="{FF2B5EF4-FFF2-40B4-BE49-F238E27FC236}">
                <a16:creationId xmlns:a16="http://schemas.microsoft.com/office/drawing/2014/main" id="{409E702D-5E70-698C-250E-6DF502352D62}"/>
              </a:ext>
            </a:extLst>
          </p:cNvPr>
          <p:cNvSpPr txBox="1">
            <a:spLocks/>
          </p:cNvSpPr>
          <p:nvPr/>
        </p:nvSpPr>
        <p:spPr>
          <a:xfrm>
            <a:off x="1066800" y="692696"/>
            <a:ext cx="10058400" cy="1143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just">
              <a:lnSpc>
                <a:spcPct val="107000"/>
              </a:lnSpc>
              <a:spcAft>
                <a:spcPts val="800"/>
              </a:spcAft>
              <a:buNone/>
            </a:pPr>
            <a:r>
              <a:rPr lang="es-AR" sz="1700" kern="100" dirty="0">
                <a:effectLst/>
                <a:ea typeface="Calibri" panose="020F0502020204030204" pitchFamily="34" charset="0"/>
                <a:cs typeface="Times New Roman" panose="02020603050405020304" pitchFamily="18" charset="0"/>
              </a:rPr>
              <a:t>Analizando algunas estadísticas de manera individual de todos los partidos de la NBA, podemos ver a simple vista que las variables cambian (densidad) cuando las combinas con otra como “</a:t>
            </a:r>
            <a:r>
              <a:rPr lang="es-AR" sz="1700" kern="100" dirty="0" err="1">
                <a:effectLst/>
                <a:ea typeface="Calibri" panose="020F0502020204030204" pitchFamily="34" charset="0"/>
                <a:cs typeface="Times New Roman" panose="02020603050405020304" pitchFamily="18" charset="0"/>
              </a:rPr>
              <a:t>victory</a:t>
            </a:r>
            <a:r>
              <a:rPr lang="es-AR" sz="1700" kern="100" dirty="0">
                <a:effectLst/>
                <a:ea typeface="Calibri" panose="020F0502020204030204" pitchFamily="34" charset="0"/>
                <a:cs typeface="Times New Roman" panose="02020603050405020304" pitchFamily="18" charset="0"/>
              </a:rPr>
              <a:t>” (que indica si el partido se perdió o gano). Por lo que podemos decir que son parámetros importantes en el resultado de un partido, los que mas se destacan son “Puntos” y “Porcentaje de dos”, también se diferencian en “Porcentaje de tres”, “Asistencias” y “Rebotes”.</a:t>
            </a:r>
          </a:p>
        </p:txBody>
      </p:sp>
    </p:spTree>
    <p:extLst>
      <p:ext uri="{BB962C8B-B14F-4D97-AF65-F5344CB8AC3E}">
        <p14:creationId xmlns:p14="http://schemas.microsoft.com/office/powerpoint/2010/main" val="275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2">
            <a:extLst>
              <a:ext uri="{FF2B5EF4-FFF2-40B4-BE49-F238E27FC236}">
                <a16:creationId xmlns:a16="http://schemas.microsoft.com/office/drawing/2014/main" id="{A6369763-62F8-0848-78E0-8458B97EED8C}"/>
              </a:ext>
            </a:extLst>
          </p:cNvPr>
          <p:cNvSpPr>
            <a:spLocks noGrp="1"/>
          </p:cNvSpPr>
          <p:nvPr>
            <p:ph type="body" idx="1"/>
          </p:nvPr>
        </p:nvSpPr>
        <p:spPr>
          <a:xfrm>
            <a:off x="1066800" y="692696"/>
            <a:ext cx="10058400" cy="1143000"/>
          </a:xfrm>
        </p:spPr>
        <p:txBody>
          <a:bodyPr rtlCol="0">
            <a:noAutofit/>
          </a:bodyPr>
          <a:lstStyle/>
          <a:p>
            <a:pPr algn="just">
              <a:lnSpc>
                <a:spcPct val="107000"/>
              </a:lnSpc>
              <a:spcAft>
                <a:spcPts val="800"/>
              </a:spcAft>
            </a:pPr>
            <a:r>
              <a:rPr lang="es-AR" sz="1700" kern="100" dirty="0">
                <a:effectLst/>
                <a:ea typeface="Calibri" panose="020F0502020204030204" pitchFamily="34" charset="0"/>
                <a:cs typeface="Times New Roman" panose="02020603050405020304" pitchFamily="18" charset="0"/>
              </a:rPr>
              <a:t>Posiblemente sea el aspecto de juego que más me llamo la atención del conjunto de datos, ya que presenta un aumento muy importante a lo largo de las temporadas tanto en temporada regular como en playoffs. Se puede ver claramente un estilo de juego distinto, intentando a lo largo de los años tener un mayor volumen de tiros de tres, interpretando que se tiene mas posibilidades de ganar el partido.</a:t>
            </a:r>
          </a:p>
        </p:txBody>
      </p:sp>
      <p:pic>
        <p:nvPicPr>
          <p:cNvPr id="7" name="Picture 4">
            <a:extLst>
              <a:ext uri="{FF2B5EF4-FFF2-40B4-BE49-F238E27FC236}">
                <a16:creationId xmlns:a16="http://schemas.microsoft.com/office/drawing/2014/main" id="{3D0FEDC3-CED5-43EC-CDCA-C85F952EF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2276871"/>
            <a:ext cx="10585176" cy="41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18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half" idx="2"/>
          </p:nvPr>
        </p:nvSpPr>
        <p:spPr>
          <a:xfrm>
            <a:off x="7680176" y="1484784"/>
            <a:ext cx="3657600" cy="3456384"/>
          </a:xfrm>
        </p:spPr>
        <p:txBody>
          <a:bodyPr rtlCol="0">
            <a:normAutofit/>
          </a:bodyPr>
          <a:lstStyle/>
          <a:p>
            <a:pPr algn="just">
              <a:lnSpc>
                <a:spcPct val="107000"/>
              </a:lnSpc>
              <a:spcAft>
                <a:spcPts val="800"/>
              </a:spcAft>
            </a:pPr>
            <a:r>
              <a:rPr lang="es-AR" sz="1700" b="1" u="sng" kern="100" dirty="0">
                <a:effectLst/>
                <a:ea typeface="Calibri" panose="020F0502020204030204" pitchFamily="34" charset="0"/>
                <a:cs typeface="Times New Roman" panose="02020603050405020304" pitchFamily="18" charset="0"/>
              </a:rPr>
              <a:t>Jugar de local o vista</a:t>
            </a:r>
            <a:r>
              <a:rPr lang="es-AR" sz="1700" u="sng" kern="100" dirty="0">
                <a:effectLst/>
                <a:ea typeface="Calibri" panose="020F0502020204030204" pitchFamily="34" charset="0"/>
                <a:cs typeface="Times New Roman" panose="02020603050405020304" pitchFamily="18" charset="0"/>
              </a:rPr>
              <a:t>: </a:t>
            </a:r>
          </a:p>
          <a:p>
            <a:pPr algn="just">
              <a:lnSpc>
                <a:spcPct val="107000"/>
              </a:lnSpc>
              <a:spcAft>
                <a:spcPts val="800"/>
              </a:spcAft>
            </a:pPr>
            <a:r>
              <a:rPr lang="es-AR" sz="1700" kern="100" dirty="0">
                <a:effectLst/>
                <a:ea typeface="Calibri" panose="020F0502020204030204" pitchFamily="34" charset="0"/>
                <a:cs typeface="Times New Roman" panose="02020603050405020304" pitchFamily="18" charset="0"/>
              </a:rPr>
              <a:t>Vemos una importante diferencia en el porcentaje de victoria de local con relación a las que se tiene de visita, tanto en temporada regular como en playoffs. También podemos ver que en playoffs la diferencia es mayor, es decir, pesa mas la Localia a la hora de definir un partido. </a:t>
            </a:r>
          </a:p>
        </p:txBody>
      </p:sp>
      <p:pic>
        <p:nvPicPr>
          <p:cNvPr id="3" name="Imagen 2">
            <a:extLst>
              <a:ext uri="{FF2B5EF4-FFF2-40B4-BE49-F238E27FC236}">
                <a16:creationId xmlns:a16="http://schemas.microsoft.com/office/drawing/2014/main" id="{36265BC7-DF42-064D-7A7F-32150A13FB54}"/>
              </a:ext>
            </a:extLst>
          </p:cNvPr>
          <p:cNvPicPr>
            <a:picLocks noChangeAspect="1"/>
          </p:cNvPicPr>
          <p:nvPr/>
        </p:nvPicPr>
        <p:blipFill rotWithShape="1">
          <a:blip r:embed="rId3"/>
          <a:srcRect l="76578"/>
          <a:stretch/>
        </p:blipFill>
        <p:spPr>
          <a:xfrm>
            <a:off x="1343472" y="1475461"/>
            <a:ext cx="4464496" cy="4392571"/>
          </a:xfrm>
          <a:prstGeom prst="rect">
            <a:avLst/>
          </a:prstGeom>
        </p:spPr>
      </p:pic>
    </p:spTree>
    <p:extLst>
      <p:ext uri="{BB962C8B-B14F-4D97-AF65-F5344CB8AC3E}">
        <p14:creationId xmlns:p14="http://schemas.microsoft.com/office/powerpoint/2010/main" val="194957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66800" y="692696"/>
            <a:ext cx="10058400" cy="1143000"/>
          </a:xfrm>
        </p:spPr>
        <p:txBody>
          <a:bodyPr rtlCol="0">
            <a:noAutofit/>
          </a:bodyPr>
          <a:lstStyle/>
          <a:p>
            <a:pPr algn="just">
              <a:lnSpc>
                <a:spcPct val="107000"/>
              </a:lnSpc>
              <a:spcAft>
                <a:spcPts val="800"/>
              </a:spcAft>
            </a:pPr>
            <a:r>
              <a:rPr lang="es-AR" sz="1700" kern="100" dirty="0">
                <a:effectLst/>
                <a:ea typeface="Calibri" panose="020F0502020204030204" pitchFamily="34" charset="0"/>
                <a:cs typeface="Times New Roman" panose="02020603050405020304" pitchFamily="18" charset="0"/>
              </a:rPr>
              <a:t>En el análisis de los jugadores, y con ayuda de estos gráficos se puede ver claramente que se ubican muchos valores en la zona baja del los mismos y poco en los valores altos. Lo cual es lógico ya que son pocos jugadores los que se destacan con relación al resto, cada equipo esta integrado por 12 jugadores, de los cuales 5 pueden jugar en cancha y generalmente 2 o 3 son los que se destacan en las estadísticas individuales.</a:t>
            </a:r>
          </a:p>
        </p:txBody>
      </p:sp>
      <p:pic>
        <p:nvPicPr>
          <p:cNvPr id="2050" name="Picture 2">
            <a:extLst>
              <a:ext uri="{FF2B5EF4-FFF2-40B4-BE49-F238E27FC236}">
                <a16:creationId xmlns:a16="http://schemas.microsoft.com/office/drawing/2014/main" id="{9322588F-5352-539C-2EA0-7D1ED7D0D5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400" y="2420888"/>
            <a:ext cx="1065718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rtlCol="0"/>
          <a:lstStyle/>
          <a:p>
            <a:pPr rtl="0"/>
            <a:r>
              <a:rPr lang="es-ES" dirty="0"/>
              <a:t>Algoritmo de Clasificación </a:t>
            </a:r>
          </a:p>
        </p:txBody>
      </p:sp>
      <p:sp>
        <p:nvSpPr>
          <p:cNvPr id="4" name="Marcador de contenido 3"/>
          <p:cNvSpPr>
            <a:spLocks noGrp="1"/>
          </p:cNvSpPr>
          <p:nvPr>
            <p:ph sz="half" idx="2"/>
          </p:nvPr>
        </p:nvSpPr>
        <p:spPr/>
        <p:txBody>
          <a:bodyPr rtlCol="0"/>
          <a:lstStyle/>
          <a:p>
            <a:pPr rtl="0"/>
            <a:r>
              <a:rPr lang="es-ES" dirty="0"/>
              <a:t>Utilizamos modelos como la Regresión Logística y Árbol de decisión para poder predecir el resultado de un partido.</a:t>
            </a:r>
          </a:p>
          <a:p>
            <a:pPr rtl="0"/>
            <a:r>
              <a:rPr lang="es-ES" dirty="0"/>
              <a:t>Sobre el conjunto de datos de todos los partidos de la NBA.</a:t>
            </a:r>
          </a:p>
          <a:p>
            <a:pPr rtl="0"/>
            <a:r>
              <a:rPr lang="es-ES" dirty="0"/>
              <a:t>Evaluamos las métricas y posibles </a:t>
            </a:r>
            <a:r>
              <a:rPr lang="es-ES" dirty="0" err="1"/>
              <a:t>hiperparametros</a:t>
            </a:r>
            <a:r>
              <a:rPr lang="es-ES" dirty="0"/>
              <a:t>.</a:t>
            </a:r>
          </a:p>
        </p:txBody>
      </p:sp>
      <p:sp>
        <p:nvSpPr>
          <p:cNvPr id="5" name="Marcador de texto 4"/>
          <p:cNvSpPr>
            <a:spLocks noGrp="1"/>
          </p:cNvSpPr>
          <p:nvPr>
            <p:ph type="body" sz="quarter" idx="3"/>
          </p:nvPr>
        </p:nvSpPr>
        <p:spPr/>
        <p:txBody>
          <a:bodyPr rtlCol="0"/>
          <a:lstStyle/>
          <a:p>
            <a:pPr rtl="0"/>
            <a:r>
              <a:rPr lang="es-ES" dirty="0"/>
              <a:t>Algoritmo de Agrupación </a:t>
            </a:r>
          </a:p>
        </p:txBody>
      </p:sp>
      <p:sp>
        <p:nvSpPr>
          <p:cNvPr id="6" name="Marcador de contenido 5"/>
          <p:cNvSpPr>
            <a:spLocks noGrp="1"/>
          </p:cNvSpPr>
          <p:nvPr>
            <p:ph sz="quarter" idx="4"/>
          </p:nvPr>
        </p:nvSpPr>
        <p:spPr/>
        <p:txBody>
          <a:bodyPr rtlCol="0"/>
          <a:lstStyle/>
          <a:p>
            <a:r>
              <a:rPr lang="es-ES" dirty="0"/>
              <a:t>Utilizamos modelos como el           K-</a:t>
            </a:r>
            <a:r>
              <a:rPr lang="es-ES" dirty="0" err="1"/>
              <a:t>Means</a:t>
            </a:r>
            <a:r>
              <a:rPr lang="es-ES" dirty="0"/>
              <a:t> y </a:t>
            </a:r>
            <a:r>
              <a:rPr lang="es-AR" dirty="0" err="1"/>
              <a:t>Hirarchical</a:t>
            </a:r>
            <a:r>
              <a:rPr lang="es-AR" dirty="0"/>
              <a:t> para poder agrupar a todos los jugadores según sus cualidades y estadísticas. </a:t>
            </a:r>
          </a:p>
          <a:p>
            <a:r>
              <a:rPr lang="es-AR" dirty="0"/>
              <a:t>Analizar los grupos creados</a:t>
            </a:r>
          </a:p>
          <a:p>
            <a:r>
              <a:rPr lang="es-AR" dirty="0"/>
              <a:t>Evaluar las métricas de los modelos</a:t>
            </a:r>
          </a:p>
          <a:p>
            <a:pPr rtl="0"/>
            <a:endParaRPr lang="es-ES" dirty="0"/>
          </a:p>
        </p:txBody>
      </p:sp>
      <p:sp>
        <p:nvSpPr>
          <p:cNvPr id="11" name="Título 1">
            <a:extLst>
              <a:ext uri="{FF2B5EF4-FFF2-40B4-BE49-F238E27FC236}">
                <a16:creationId xmlns:a16="http://schemas.microsoft.com/office/drawing/2014/main" id="{DCD05F5D-AC7E-9260-9978-AB0BF59C6F73}"/>
              </a:ext>
            </a:extLst>
          </p:cNvPr>
          <p:cNvSpPr txBox="1">
            <a:spLocks/>
          </p:cNvSpPr>
          <p:nvPr/>
        </p:nvSpPr>
        <p:spPr>
          <a:xfrm>
            <a:off x="1066800" y="692696"/>
            <a:ext cx="10058400" cy="720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s-ES" dirty="0"/>
              <a:t>Selección del algoritmo:</a:t>
            </a:r>
          </a:p>
        </p:txBody>
      </p:sp>
    </p:spTree>
    <p:extLst>
      <p:ext uri="{BB962C8B-B14F-4D97-AF65-F5344CB8AC3E}">
        <p14:creationId xmlns:p14="http://schemas.microsoft.com/office/powerpoint/2010/main" val="40787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loncesto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870645_TF04001173.potx" id="{8400917C-07A5-4C86-9B22-B90CC143A836}" vid="{FE017AFC-A46D-4F35-9B33-14704D99AB22}"/>
    </a:ext>
  </a:extLst>
</a:theme>
</file>

<file path=ppt/theme/theme2.xml><?xml version="1.0" encoding="utf-8"?>
<a:theme xmlns:a="http://schemas.openxmlformats.org/drawingml/2006/main" name="Tema de Offic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E42578-9CD4-4AFF-AA5E-F33052F6B6A6}">
  <ds:schemaRefs>
    <ds:schemaRef ds:uri="http://schemas.microsoft.com/sharepoint/v3/contenttype/forms"/>
  </ds:schemaRefs>
</ds:datastoreItem>
</file>

<file path=customXml/itemProps2.xml><?xml version="1.0" encoding="utf-8"?>
<ds:datastoreItem xmlns:ds="http://schemas.openxmlformats.org/officeDocument/2006/customXml" ds:itemID="{91DDEFBA-1D7E-4587-9763-EBF5A6740E9A}">
  <ds:schemaRefs>
    <ds:schemaRef ds:uri="a4f35948-e619-41b3-aa29-22878b09cfd2"/>
    <ds:schemaRef ds:uri="http://schemas.microsoft.com/office/infopath/2007/PartnerControls"/>
    <ds:schemaRef ds:uri="http://schemas.microsoft.com/office/2006/documentManagement/types"/>
    <ds:schemaRef ds:uri="40262f94-9f35-4ac3-9a90-690165a166b7"/>
    <ds:schemaRef ds:uri="http://purl.org/dc/dcmitype/"/>
    <ds:schemaRef ds:uri="http://schemas.microsoft.com/office/2006/metadata/properties"/>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D30E8E9-C5F6-40D8-943C-DA5B4196A6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baloncesto (panorámica)</Template>
  <TotalTime>624</TotalTime>
  <Words>905</Words>
  <Application>Microsoft Office PowerPoint</Application>
  <PresentationFormat>Panorámica</PresentationFormat>
  <Paragraphs>66</Paragraphs>
  <Slides>12</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Franklin Gothic Medium</vt:lpstr>
      <vt:lpstr>Impact</vt:lpstr>
      <vt:lpstr>Baloncesto 16x9</vt:lpstr>
      <vt:lpstr>(2003-2021)</vt:lpstr>
      <vt:lpstr>Conocer el proyecto:</vt:lpstr>
      <vt:lpstr>Objetivo:</vt:lpstr>
      <vt:lpstr>Presentación de PowerPoint</vt:lpstr>
      <vt:lpstr>Presentación de PowerPoint</vt:lpstr>
      <vt:lpstr>Presentación de PowerPoint</vt:lpstr>
      <vt:lpstr>Presentación de PowerPoint</vt:lpstr>
      <vt:lpstr>Presentación de PowerPoint</vt:lpstr>
      <vt:lpstr>Presentación de PowerPoint</vt:lpstr>
      <vt:lpstr>Algoritmo de clasificación:</vt:lpstr>
      <vt:lpstr>Presentación de PowerPoint</vt:lpstr>
      <vt:lpstr>Algoritmo de Agrupación:</vt:lpstr>
    </vt:vector>
  </TitlesOfParts>
  <Company>EXO 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Cuenta Microsoft</dc:creator>
  <cp:lastModifiedBy>Germán López Búcar</cp:lastModifiedBy>
  <cp:revision>31</cp:revision>
  <dcterms:created xsi:type="dcterms:W3CDTF">2023-04-26T01:48:11Z</dcterms:created>
  <dcterms:modified xsi:type="dcterms:W3CDTF">2023-04-27T22:08:08Z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